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3"/>
  </p:notesMasterIdLst>
  <p:handoutMasterIdLst>
    <p:handoutMasterId r:id="rId34"/>
  </p:handoutMasterIdLst>
  <p:sldIdLst>
    <p:sldId id="259" r:id="rId5"/>
    <p:sldId id="303" r:id="rId6"/>
    <p:sldId id="283" r:id="rId7"/>
    <p:sldId id="284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26" r:id="rId31"/>
    <p:sldId id="327" r:id="rId32"/>
  </p:sldIdLst>
  <p:sldSz cx="12192000" cy="6858000"/>
  <p:notesSz cx="6807200" cy="9939338"/>
  <p:custDataLst>
    <p:tags r:id="rId35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Style moyen 1 - Accentuatio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16DA210-FB5B-4158-B5E0-FEB733F419BA}" styleName="Style clair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14" y="2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gs" Target="tags/tag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74C4A40F-D0B2-039A-09B2-42FC15DDA6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AE8E1A3-8008-E249-3DC2-E919A0B99F9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ED4D5-280B-4F4C-AA3D-93E353F13B43}" type="datetimeFigureOut">
              <a:rPr lang="fr-FR" smtClean="0"/>
              <a:t>06/02/2026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A943EAC-6223-96A9-DC69-E8EEF26769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AA5B010-37B5-7F84-6DCD-3E7AF17289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B56069-F322-48DD-AF46-74AB8668472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990028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26C69-2D82-4559-8BC9-D78F3AF96B1D}" type="datetimeFigureOut">
              <a:rPr lang="fr-FR" smtClean="0"/>
              <a:t>06/02/2026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57814F-7D4D-459F-A9E7-015F212355C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163378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BA002C-AD8A-86E2-8335-A31A1CFCA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658" y="1304518"/>
            <a:ext cx="64008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24F0397-3ED5-E266-FA5D-B5A7BD7D98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473" y="4359682"/>
            <a:ext cx="5245768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pic>
        <p:nvPicPr>
          <p:cNvPr id="9" name="Image 8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B4CFA508-19A9-51D2-4DDE-4EDF095BD2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60" y="182824"/>
            <a:ext cx="3979327" cy="73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847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313F6AD-56DB-99B7-64A4-863258D81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D79C0E8-0F03-3E07-9CE8-A848FDB17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43F-EBAE-48FE-B9A6-9703644CBAD4}" type="slidenum">
              <a:rPr lang="fr-FR" smtClean="0"/>
              <a:t>‹#›</a:t>
            </a:fld>
            <a:endParaRPr lang="fr-FR"/>
          </a:p>
        </p:txBody>
      </p:sp>
      <p:pic>
        <p:nvPicPr>
          <p:cNvPr id="5" name="Image 4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6095EF71-2B15-D352-02E0-0C54BCFB1A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0" y="232594"/>
            <a:ext cx="2188468" cy="4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73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313F6AD-56DB-99B7-64A4-863258D81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D79C0E8-0F03-3E07-9CE8-A848FDB17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4117" y="6356349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2EB43F-EBAE-48FE-B9A6-9703644CBAD4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5" name="Image 4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6095EF71-2B15-D352-02E0-0C54BCFB1A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7" y="6319137"/>
            <a:ext cx="2188468" cy="4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459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_ vertic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8CC1630-E8BD-7C32-872D-FF2F1B5BE5DD}"/>
              </a:ext>
            </a:extLst>
          </p:cNvPr>
          <p:cNvSpPr/>
          <p:nvPr userDrawn="1"/>
        </p:nvSpPr>
        <p:spPr>
          <a:xfrm>
            <a:off x="-16042" y="0"/>
            <a:ext cx="2743201" cy="6858000"/>
          </a:xfrm>
          <a:prstGeom prst="rect">
            <a:avLst/>
          </a:prstGeo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F11516A-0CA2-383B-FA23-F250DC7D1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8158" y="393700"/>
            <a:ext cx="7040292" cy="720725"/>
          </a:xfrm>
        </p:spPr>
        <p:txBody>
          <a:bodyPr anchor="b"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9C3035-3B99-AF2F-3857-B0A18AF57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8158" y="1762125"/>
            <a:ext cx="8164242" cy="4341812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00D04C0-F272-6FA2-B99E-F177584FB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FD8EFFF-9945-C878-5A30-86F600225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43F-EBAE-48FE-B9A6-9703644CBAD4}" type="slidenum">
              <a:rPr lang="fr-FR" smtClean="0"/>
              <a:t>‹#›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97A0FB9-41EC-E201-355C-32E409CF4EF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83" y="6402809"/>
            <a:ext cx="2032931" cy="38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9453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C55E944-03DD-4C80-71A9-FF5F5F2B4DE8}"/>
              </a:ext>
            </a:extLst>
          </p:cNvPr>
          <p:cNvSpPr/>
          <p:nvPr userDrawn="1"/>
        </p:nvSpPr>
        <p:spPr>
          <a:xfrm>
            <a:off x="-16042" y="0"/>
            <a:ext cx="2743201" cy="6858000"/>
          </a:xfrm>
          <a:prstGeom prst="rect">
            <a:avLst/>
          </a:prstGeom>
          <a:gradFill>
            <a:gsLst>
              <a:gs pos="41000">
                <a:schemeClr val="tx2">
                  <a:lumMod val="40000"/>
                  <a:lumOff val="60000"/>
                </a:schemeClr>
              </a:gs>
              <a:gs pos="0">
                <a:schemeClr val="accent1"/>
              </a:gs>
              <a:gs pos="100000">
                <a:schemeClr val="bg2">
                  <a:tint val="98000"/>
                  <a:satMod val="130000"/>
                  <a:shade val="90000"/>
                  <a:lumMod val="17000"/>
                  <a:lumOff val="83000"/>
                </a:schemeClr>
              </a:gs>
              <a:gs pos="100000">
                <a:schemeClr val="bg2">
                  <a:shade val="63000"/>
                  <a:satMod val="120000"/>
                </a:schemeClr>
              </a:gs>
            </a:gsLst>
            <a:lin ang="5400000" scaled="0"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54549D8-333F-A13A-D41C-C440985DD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21" y="457200"/>
            <a:ext cx="2454443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E3363C6-B066-C62B-79BA-20AA4A354A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04619" y="99218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2C84A64-67DD-7B9D-D23E-A6051725BB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0421" y="2301081"/>
            <a:ext cx="2454443" cy="381158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28BA856-0295-35F9-D9FD-B014ACD1E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A18D470-679A-318D-EA3F-C9CC8B093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43F-EBAE-48FE-B9A6-9703644CBAD4}" type="slidenum">
              <a:rPr lang="fr-FR" smtClean="0"/>
              <a:t>‹#›</a:t>
            </a:fld>
            <a:endParaRPr lang="fr-FR"/>
          </a:p>
        </p:txBody>
      </p:sp>
      <p:pic>
        <p:nvPicPr>
          <p:cNvPr id="9" name="Image 8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780A6DBB-3979-94A8-29A3-35C8E2912C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7" y="6351252"/>
            <a:ext cx="2188468" cy="4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284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95B4E8-7F93-4D6C-B43B-0F81DFC511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9910" y="481263"/>
            <a:ext cx="8297780" cy="1187116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message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E35581-872A-D77D-679D-16DBC01C9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E3CDD1-5C3D-5B84-6971-8E6CABCC7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43F-EBAE-48FE-B9A6-9703644CBAD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975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95B4E8-7F93-4D6C-B43B-0F81DFC51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705" y="239817"/>
            <a:ext cx="7122695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E35581-872A-D77D-679D-16DBC01C9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E3CDD1-5C3D-5B84-6971-8E6CABCC7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AD2EB43F-EBAE-48FE-B9A6-9703644CBAD4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C4558B-CD0F-E267-6ACA-2668D4B70222}"/>
              </a:ext>
            </a:extLst>
          </p:cNvPr>
          <p:cNvSpPr/>
          <p:nvPr userDrawn="1"/>
        </p:nvSpPr>
        <p:spPr>
          <a:xfrm>
            <a:off x="574325" y="1862951"/>
            <a:ext cx="8969828" cy="3898257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CF5F0676-792A-D96C-629F-CC0C289A24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83540" y="4893391"/>
            <a:ext cx="609600" cy="416844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accent2"/>
                </a:solidFill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N°</a:t>
            </a:r>
          </a:p>
        </p:txBody>
      </p:sp>
      <p:sp>
        <p:nvSpPr>
          <p:cNvPr id="11" name="Espace réservé du texte 9">
            <a:extLst>
              <a:ext uri="{FF2B5EF4-FFF2-40B4-BE49-F238E27FC236}">
                <a16:creationId xmlns:a16="http://schemas.microsoft.com/office/drawing/2014/main" id="{9AF01875-A481-C7C6-C1CA-71ACBCFE43D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83873" y="2953007"/>
            <a:ext cx="609600" cy="416844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accent2"/>
                </a:solidFill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N°</a:t>
            </a:r>
          </a:p>
        </p:txBody>
      </p:sp>
      <p:sp>
        <p:nvSpPr>
          <p:cNvPr id="12" name="Espace réservé du texte 9">
            <a:extLst>
              <a:ext uri="{FF2B5EF4-FFF2-40B4-BE49-F238E27FC236}">
                <a16:creationId xmlns:a16="http://schemas.microsoft.com/office/drawing/2014/main" id="{EEFBE549-6258-39D5-088D-8B9928B0CD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83540" y="3612195"/>
            <a:ext cx="609600" cy="416844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accent2"/>
                </a:solidFill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N°</a:t>
            </a:r>
          </a:p>
        </p:txBody>
      </p:sp>
      <p:sp>
        <p:nvSpPr>
          <p:cNvPr id="13" name="Espace réservé du texte 9">
            <a:extLst>
              <a:ext uri="{FF2B5EF4-FFF2-40B4-BE49-F238E27FC236}">
                <a16:creationId xmlns:a16="http://schemas.microsoft.com/office/drawing/2014/main" id="{E315A1DE-D951-DCD8-4D72-79E1A2414EC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83873" y="4252793"/>
            <a:ext cx="609600" cy="416844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accent2"/>
                </a:solidFill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N°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05A65FAA-D1C5-0365-D638-FDBEA0D83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83540" y="2294655"/>
            <a:ext cx="609600" cy="416844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accent2"/>
                </a:solidFill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N°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0107CD2F-525B-1FE8-918D-ED052816BB8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41153" y="2294655"/>
            <a:ext cx="4976812" cy="41684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Item 1</a:t>
            </a:r>
          </a:p>
        </p:txBody>
      </p:sp>
      <p:sp>
        <p:nvSpPr>
          <p:cNvPr id="17" name="Espace réservé du texte 15">
            <a:extLst>
              <a:ext uri="{FF2B5EF4-FFF2-40B4-BE49-F238E27FC236}">
                <a16:creationId xmlns:a16="http://schemas.microsoft.com/office/drawing/2014/main" id="{EF0E012C-6417-AAE3-F24C-AF6898F34B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41153" y="2953007"/>
            <a:ext cx="4976812" cy="41684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Item 2</a:t>
            </a:r>
          </a:p>
        </p:txBody>
      </p:sp>
      <p:sp>
        <p:nvSpPr>
          <p:cNvPr id="18" name="Espace réservé du texte 15">
            <a:extLst>
              <a:ext uri="{FF2B5EF4-FFF2-40B4-BE49-F238E27FC236}">
                <a16:creationId xmlns:a16="http://schemas.microsoft.com/office/drawing/2014/main" id="{C8A3EC0A-B3FF-D9D0-F3DA-8E201624C73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41153" y="3617645"/>
            <a:ext cx="4976812" cy="41684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Item 3</a:t>
            </a:r>
          </a:p>
        </p:txBody>
      </p:sp>
      <p:sp>
        <p:nvSpPr>
          <p:cNvPr id="19" name="Espace réservé du texte 15">
            <a:extLst>
              <a:ext uri="{FF2B5EF4-FFF2-40B4-BE49-F238E27FC236}">
                <a16:creationId xmlns:a16="http://schemas.microsoft.com/office/drawing/2014/main" id="{2D3B7AC3-221C-9E38-86BE-6F2FC36359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41153" y="4252792"/>
            <a:ext cx="4976812" cy="41684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Item 4</a:t>
            </a:r>
          </a:p>
        </p:txBody>
      </p:sp>
      <p:sp>
        <p:nvSpPr>
          <p:cNvPr id="20" name="Espace réservé du texte 15">
            <a:extLst>
              <a:ext uri="{FF2B5EF4-FFF2-40B4-BE49-F238E27FC236}">
                <a16:creationId xmlns:a16="http://schemas.microsoft.com/office/drawing/2014/main" id="{2EBB6C2F-C623-E538-3E8C-CAE6F3B8001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41153" y="4947888"/>
            <a:ext cx="4976812" cy="41684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Item 5</a:t>
            </a:r>
          </a:p>
        </p:txBody>
      </p:sp>
      <p:pic>
        <p:nvPicPr>
          <p:cNvPr id="22" name="Image 21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02BDB155-3AA2-9725-B2ED-3BCC75CBFB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7" y="6281654"/>
            <a:ext cx="2188468" cy="4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22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de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95B4E8-7F93-4D6C-B43B-0F81DFC51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705" y="173142"/>
            <a:ext cx="7122695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E35581-872A-D77D-679D-16DBC01C9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E3CDD1-5C3D-5B84-6971-8E6CABCC7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AD2EB43F-EBAE-48FE-B9A6-9703644CBAD4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C4558B-CD0F-E267-6ACA-2668D4B70222}"/>
              </a:ext>
            </a:extLst>
          </p:cNvPr>
          <p:cNvSpPr/>
          <p:nvPr userDrawn="1"/>
        </p:nvSpPr>
        <p:spPr>
          <a:xfrm>
            <a:off x="574325" y="1714500"/>
            <a:ext cx="8969828" cy="427672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0107CD2F-525B-1FE8-918D-ED052816BB8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08711" y="1949554"/>
            <a:ext cx="6753224" cy="3841645"/>
          </a:xfrm>
        </p:spPr>
        <p:txBody>
          <a:bodyPr>
            <a:normAutofit/>
          </a:bodyPr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200"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Item 1</a:t>
            </a:r>
          </a:p>
          <a:p>
            <a:pPr lvl="0"/>
            <a:r>
              <a:rPr lang="fr-FR" dirty="0"/>
              <a:t>Item 2</a:t>
            </a:r>
          </a:p>
          <a:p>
            <a:pPr lvl="0"/>
            <a:r>
              <a:rPr lang="fr-FR" dirty="0"/>
              <a:t>Item 3</a:t>
            </a:r>
          </a:p>
          <a:p>
            <a:pPr lvl="0"/>
            <a:r>
              <a:rPr lang="fr-FR" dirty="0"/>
              <a:t>Item 4</a:t>
            </a:r>
          </a:p>
          <a:p>
            <a:pPr lvl="0"/>
            <a:r>
              <a:rPr lang="fr-FR" dirty="0"/>
              <a:t>Item 5</a:t>
            </a:r>
          </a:p>
          <a:p>
            <a:pPr lvl="0"/>
            <a:r>
              <a:rPr lang="fr-FR" dirty="0"/>
              <a:t>Item 6</a:t>
            </a:r>
          </a:p>
          <a:p>
            <a:pPr lvl="0"/>
            <a:endParaRPr lang="fr-FR" dirty="0"/>
          </a:p>
        </p:txBody>
      </p:sp>
      <p:pic>
        <p:nvPicPr>
          <p:cNvPr id="22" name="Image 21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02BDB155-3AA2-9725-B2ED-3BCC75CBFB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7" y="6281654"/>
            <a:ext cx="2188468" cy="4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5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1DD7E7-E79A-8C5C-8331-2046B2F5C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7" y="1354908"/>
            <a:ext cx="7106653" cy="231342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09E8AF3-7B5F-521C-CA46-E85DD5B638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6747" y="3888115"/>
            <a:ext cx="7106653" cy="1091741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accent3"/>
                </a:solidFill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53CA6F4-F185-D060-B451-510F9407D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4D5C66-1470-29B2-A701-517B46704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2EB43F-EBAE-48FE-B9A6-9703644CBAD4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0" name="Image 9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CB529039-B5A9-BF01-BBB9-6A050AC4A4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0" y="232594"/>
            <a:ext cx="2188468" cy="4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22FE1B-A88E-EA42-9E26-6F5DB0CC2EA8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1907F0-B280-693D-F8CE-E4BAC559E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F9A4E2-4CD9-F0BF-3192-9E64E7FA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2EB43F-EBAE-48FE-B9A6-9703644CBAD4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2A27A7-4EAA-A1AA-DFCE-495E95914BF5}"/>
              </a:ext>
            </a:extLst>
          </p:cNvPr>
          <p:cNvSpPr/>
          <p:nvPr userDrawn="1"/>
        </p:nvSpPr>
        <p:spPr>
          <a:xfrm>
            <a:off x="0" y="0"/>
            <a:ext cx="12192000" cy="1459832"/>
          </a:xfrm>
          <a:prstGeom prst="rect">
            <a:avLst/>
          </a:prstGeom>
          <a:gradFill>
            <a:gsLst>
              <a:gs pos="41000">
                <a:schemeClr val="tx2">
                  <a:lumMod val="40000"/>
                  <a:lumOff val="60000"/>
                </a:schemeClr>
              </a:gs>
              <a:gs pos="0">
                <a:schemeClr val="accent1"/>
              </a:gs>
              <a:gs pos="100000">
                <a:schemeClr val="bg2">
                  <a:tint val="98000"/>
                  <a:satMod val="130000"/>
                  <a:shade val="90000"/>
                  <a:lumMod val="17000"/>
                  <a:lumOff val="83000"/>
                </a:schemeClr>
              </a:gs>
              <a:gs pos="100000">
                <a:schemeClr val="bg2">
                  <a:shade val="63000"/>
                  <a:satMod val="12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744A5A1-ED5D-F3C3-23FD-742C89E50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831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pic>
        <p:nvPicPr>
          <p:cNvPr id="8" name="Image 7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250F8296-1D28-6C6F-C6BA-603EB89279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7" y="6351252"/>
            <a:ext cx="2188468" cy="4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76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CA85B1F-85C8-CF47-D416-00B4DC8A7FAA}"/>
              </a:ext>
            </a:extLst>
          </p:cNvPr>
          <p:cNvSpPr/>
          <p:nvPr userDrawn="1"/>
        </p:nvSpPr>
        <p:spPr>
          <a:xfrm>
            <a:off x="0" y="0"/>
            <a:ext cx="12192000" cy="1459832"/>
          </a:xfrm>
          <a:prstGeom prst="rect">
            <a:avLst/>
          </a:prstGeom>
          <a:gradFill>
            <a:gsLst>
              <a:gs pos="41000">
                <a:schemeClr val="tx2">
                  <a:lumMod val="40000"/>
                  <a:lumOff val="60000"/>
                </a:schemeClr>
              </a:gs>
              <a:gs pos="0">
                <a:schemeClr val="accent1"/>
              </a:gs>
              <a:gs pos="100000">
                <a:schemeClr val="bg2">
                  <a:tint val="98000"/>
                  <a:satMod val="130000"/>
                  <a:shade val="90000"/>
                  <a:lumMod val="17000"/>
                  <a:lumOff val="83000"/>
                </a:schemeClr>
              </a:gs>
              <a:gs pos="100000">
                <a:schemeClr val="bg2">
                  <a:shade val="63000"/>
                  <a:satMod val="12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CC68B4D-7B4F-1F56-36FA-19A118C1B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52831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3E3670E-EE5F-7A03-1BF6-966F8D95E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accent2"/>
                </a:solidFill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9C044B7-FA69-AB20-2BFF-000368A5C7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0B616CF-B652-33BF-9DFB-64728645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accent2"/>
                </a:solidFill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84D78C3-48E0-4333-4B79-5DD9563F52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EACB2E8-E1C6-2D68-18C7-71A69CFE3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77EFFDB-70BB-1D89-E6A3-645E96FAF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2EB43F-EBAE-48FE-B9A6-9703644CBAD4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2" name="Image 11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04CA9A8A-1BB5-C5F9-3DBF-55708A6CBA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7" y="6351252"/>
            <a:ext cx="2188468" cy="4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586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Worldmap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95B4E8-7F93-4D6C-B43B-0F81DFC51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6737" y="0"/>
            <a:ext cx="7780422" cy="105877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E35581-872A-D77D-679D-16DBC01C9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E3CDD1-5C3D-5B84-6971-8E6CABCC7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43F-EBAE-48FE-B9A6-9703644CBAD4}" type="slidenum">
              <a:rPr lang="fr-FR" smtClean="0"/>
              <a:t>‹#›</a:t>
            </a:fld>
            <a:endParaRPr lang="fr-FR"/>
          </a:p>
        </p:txBody>
      </p:sp>
      <p:pic>
        <p:nvPicPr>
          <p:cNvPr id="6" name="Image 5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2D00B0E3-A10D-D1BA-07A3-5DB7F49F2A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0" y="168426"/>
            <a:ext cx="2188468" cy="4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276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Graphic / Swo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EB29FD-DFF4-EA16-F778-5A465C8400C2}"/>
              </a:ext>
            </a:extLst>
          </p:cNvPr>
          <p:cNvSpPr/>
          <p:nvPr userDrawn="1"/>
        </p:nvSpPr>
        <p:spPr>
          <a:xfrm>
            <a:off x="0" y="0"/>
            <a:ext cx="12192000" cy="1459832"/>
          </a:xfrm>
          <a:prstGeom prst="rect">
            <a:avLst/>
          </a:prstGeom>
          <a:gradFill>
            <a:gsLst>
              <a:gs pos="41000">
                <a:schemeClr val="tx2">
                  <a:lumMod val="40000"/>
                  <a:lumOff val="60000"/>
                </a:schemeClr>
              </a:gs>
              <a:gs pos="0">
                <a:schemeClr val="accent1"/>
              </a:gs>
              <a:gs pos="100000">
                <a:schemeClr val="bg2">
                  <a:tint val="98000"/>
                  <a:satMod val="130000"/>
                  <a:shade val="90000"/>
                  <a:lumMod val="17000"/>
                  <a:lumOff val="83000"/>
                </a:schemeClr>
              </a:gs>
              <a:gs pos="100000">
                <a:schemeClr val="bg2">
                  <a:shade val="63000"/>
                  <a:satMod val="12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395B4E8-7F93-4D6C-B43B-0F81DFC51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274" y="273524"/>
            <a:ext cx="9188116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E35581-872A-D77D-679D-16DBC01C9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E3CDD1-5C3D-5B84-6971-8E6CABCC7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2EB43F-EBAE-48FE-B9A6-9703644CBAD4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8" name="Image 7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A601371F-3D81-1DCF-75CF-D2F038365E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7" y="6351252"/>
            <a:ext cx="2188468" cy="4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26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presenta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EB29FD-DFF4-EA16-F778-5A465C8400C2}"/>
              </a:ext>
            </a:extLst>
          </p:cNvPr>
          <p:cNvSpPr/>
          <p:nvPr userDrawn="1"/>
        </p:nvSpPr>
        <p:spPr>
          <a:xfrm>
            <a:off x="0" y="0"/>
            <a:ext cx="12192000" cy="1459832"/>
          </a:xfrm>
          <a:prstGeom prst="rect">
            <a:avLst/>
          </a:prstGeom>
          <a:gradFill>
            <a:gsLst>
              <a:gs pos="41000">
                <a:schemeClr val="tx2">
                  <a:lumMod val="40000"/>
                  <a:lumOff val="60000"/>
                </a:schemeClr>
              </a:gs>
              <a:gs pos="0">
                <a:schemeClr val="accent1"/>
              </a:gs>
              <a:gs pos="100000">
                <a:schemeClr val="bg2">
                  <a:tint val="98000"/>
                  <a:satMod val="130000"/>
                  <a:shade val="90000"/>
                  <a:lumMod val="17000"/>
                  <a:lumOff val="83000"/>
                </a:schemeClr>
              </a:gs>
              <a:gs pos="100000">
                <a:schemeClr val="bg2">
                  <a:shade val="63000"/>
                  <a:satMod val="12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395B4E8-7F93-4D6C-B43B-0F81DFC51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E35581-872A-D77D-679D-16DBC01C9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E3CDD1-5C3D-5B84-6971-8E6CABCC7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2EB43F-EBAE-48FE-B9A6-9703644CBAD4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Espace réservé du texte 7">
            <a:extLst>
              <a:ext uri="{FF2B5EF4-FFF2-40B4-BE49-F238E27FC236}">
                <a16:creationId xmlns:a16="http://schemas.microsoft.com/office/drawing/2014/main" id="{B690AD54-7564-0FBC-82D4-8EA8908330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737" y="2999874"/>
            <a:ext cx="2005263" cy="303195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C7C47B8-BB0F-CB99-CE6D-6A02A41961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45832" y="2999874"/>
            <a:ext cx="2005263" cy="303195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98F4D228-7221-873D-7DA2-60108FDAEB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48927" y="2999874"/>
            <a:ext cx="2005263" cy="303195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0" name="Espace réservé du texte 7">
            <a:extLst>
              <a:ext uri="{FF2B5EF4-FFF2-40B4-BE49-F238E27FC236}">
                <a16:creationId xmlns:a16="http://schemas.microsoft.com/office/drawing/2014/main" id="{DAEF71BB-6F34-A78C-429B-97B95F0474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52284" y="2999874"/>
            <a:ext cx="2005263" cy="303195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pic>
        <p:nvPicPr>
          <p:cNvPr id="11" name="Image 10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F3B698BC-D847-B799-1060-6ACAEFA309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7" y="6420518"/>
            <a:ext cx="2005263" cy="36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55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A5100AE-120C-893D-C577-C61DF183D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A9B272B-73B6-04AB-54DF-040227973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764D6D9-17AB-BE16-6762-9ED451AFB7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3735F9-AC65-36E2-0A0F-E7C78BE0D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6242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EB43F-EBAE-48FE-B9A6-9703644CBAD4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43052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0" r:id="rId2"/>
    <p:sldLayoutId id="2147483682" r:id="rId3"/>
    <p:sldLayoutId id="2147483678" r:id="rId4"/>
    <p:sldLayoutId id="2147483662" r:id="rId5"/>
    <p:sldLayoutId id="2147483665" r:id="rId6"/>
    <p:sldLayoutId id="2147483672" r:id="rId7"/>
    <p:sldLayoutId id="2147483674" r:id="rId8"/>
    <p:sldLayoutId id="2147483676" r:id="rId9"/>
    <p:sldLayoutId id="2147483667" r:id="rId10"/>
    <p:sldLayoutId id="2147483681" r:id="rId11"/>
    <p:sldLayoutId id="2147483668" r:id="rId12"/>
    <p:sldLayoutId id="2147483669" r:id="rId13"/>
    <p:sldLayoutId id="2147483677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6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0.jpg"/><Relationship Id="rId4" Type="http://schemas.openxmlformats.org/officeDocument/2006/relationships/image" Target="../media/image6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0.png"/><Relationship Id="rId4" Type="http://schemas.openxmlformats.org/officeDocument/2006/relationships/image" Target="../media/image7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4.jpg"/><Relationship Id="rId5" Type="http://schemas.microsoft.com/office/2007/relationships/hdphoto" Target="../media/hdphoto1.wdp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8.jpg"/><Relationship Id="rId4" Type="http://schemas.openxmlformats.org/officeDocument/2006/relationships/image" Target="../media/image8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12B547-67A0-D7B3-FBC4-E70ADDF805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123" y="1791424"/>
            <a:ext cx="6640945" cy="660972"/>
          </a:xfrm>
        </p:spPr>
        <p:txBody>
          <a:bodyPr>
            <a:normAutofit fontScale="90000"/>
          </a:bodyPr>
          <a:lstStyle/>
          <a:p>
            <a:r>
              <a:rPr lang="fr-FR" sz="2400" dirty="0"/>
              <a:t>Micrographies nuances métalliques série 2  :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581564B-2DE9-F979-04D7-841822763BF6}"/>
              </a:ext>
            </a:extLst>
          </p:cNvPr>
          <p:cNvSpPr txBox="1"/>
          <p:nvPr/>
        </p:nvSpPr>
        <p:spPr>
          <a:xfrm>
            <a:off x="3563596" y="6443529"/>
            <a:ext cx="2418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dirty="0">
                <a:cs typeface="Mada Medium"/>
              </a:rPr>
              <a:t>R&amp;D – YP – 05/02/2026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9966DC2-97C7-6EC4-ED5A-6FAD2D087266}"/>
              </a:ext>
            </a:extLst>
          </p:cNvPr>
          <p:cNvSpPr txBox="1"/>
          <p:nvPr/>
        </p:nvSpPr>
        <p:spPr>
          <a:xfrm>
            <a:off x="243123" y="2603602"/>
            <a:ext cx="5270986" cy="255454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fr-FR" sz="2000" dirty="0">
                <a:solidFill>
                  <a:srgbClr val="0070C0"/>
                </a:solidFill>
              </a:rPr>
              <a:t>461 02</a:t>
            </a:r>
          </a:p>
          <a:p>
            <a:pPr marL="342900" indent="-342900" algn="ctr">
              <a:buFontTx/>
              <a:buChar char="-"/>
            </a:pPr>
            <a:r>
              <a:rPr lang="fr-FR" sz="2000" dirty="0">
                <a:solidFill>
                  <a:srgbClr val="0070C0"/>
                </a:solidFill>
              </a:rPr>
              <a:t>449 02</a:t>
            </a:r>
          </a:p>
          <a:p>
            <a:pPr marL="342900" indent="-342900" algn="ctr">
              <a:buFontTx/>
              <a:buChar char="-"/>
            </a:pPr>
            <a:r>
              <a:rPr lang="fr-FR" sz="2000" dirty="0">
                <a:solidFill>
                  <a:srgbClr val="0070C0"/>
                </a:solidFill>
              </a:rPr>
              <a:t>C 8472</a:t>
            </a:r>
          </a:p>
          <a:p>
            <a:pPr marL="342900" indent="-342900" algn="ctr">
              <a:buFontTx/>
              <a:buChar char="-"/>
            </a:pPr>
            <a:r>
              <a:rPr lang="fr-FR" sz="2000" dirty="0">
                <a:solidFill>
                  <a:srgbClr val="0070C0"/>
                </a:solidFill>
              </a:rPr>
              <a:t>365 B08</a:t>
            </a:r>
          </a:p>
          <a:p>
            <a:pPr marL="342900" indent="-342900" algn="ctr">
              <a:buFontTx/>
              <a:buChar char="-"/>
            </a:pPr>
            <a:r>
              <a:rPr lang="fr-FR" sz="2000" dirty="0">
                <a:solidFill>
                  <a:srgbClr val="0070C0"/>
                </a:solidFill>
              </a:rPr>
              <a:t>453 01</a:t>
            </a:r>
          </a:p>
          <a:p>
            <a:pPr marL="342900" indent="-342900" algn="ctr">
              <a:buFontTx/>
              <a:buChar char="-"/>
            </a:pPr>
            <a:r>
              <a:rPr lang="fr-FR" sz="2000" dirty="0">
                <a:solidFill>
                  <a:srgbClr val="0070C0"/>
                </a:solidFill>
              </a:rPr>
              <a:t>463 00</a:t>
            </a:r>
          </a:p>
          <a:p>
            <a:pPr marL="342900" indent="-342900" algn="ctr">
              <a:buFontTx/>
              <a:buChar char="-"/>
            </a:pPr>
            <a:r>
              <a:rPr lang="fr-FR" sz="2000" dirty="0">
                <a:solidFill>
                  <a:srgbClr val="0070C0"/>
                </a:solidFill>
              </a:rPr>
              <a:t>563 12</a:t>
            </a:r>
          </a:p>
          <a:p>
            <a:pPr marL="342900" indent="-342900" algn="ctr">
              <a:buFontTx/>
              <a:buChar char="-"/>
            </a:pPr>
            <a:endParaRPr lang="fr-FR" sz="2000" dirty="0">
              <a:solidFill>
                <a:srgbClr val="0070C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7280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1C1E5-7713-E18E-8904-AC2CE867F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 descr="Une image contenant sol, plein air, nature&#10;&#10;Le contenu généré par l’IA peut être incorrect.">
            <a:extLst>
              <a:ext uri="{FF2B5EF4-FFF2-40B4-BE49-F238E27FC236}">
                <a16:creationId xmlns:a16="http://schemas.microsoft.com/office/drawing/2014/main" id="{33C31BB8-E58D-5AE5-06EA-84E1617FC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260" y="3605271"/>
            <a:ext cx="4291584" cy="3218688"/>
          </a:xfrm>
          <a:prstGeom prst="rect">
            <a:avLst/>
          </a:prstGeom>
        </p:spPr>
      </p:pic>
      <p:pic>
        <p:nvPicPr>
          <p:cNvPr id="7" name="Image 6" descr="Une image contenant carte, capture d’écran, nature&#10;&#10;Le contenu généré par l’IA peut être incorrect.">
            <a:extLst>
              <a:ext uri="{FF2B5EF4-FFF2-40B4-BE49-F238E27FC236}">
                <a16:creationId xmlns:a16="http://schemas.microsoft.com/office/drawing/2014/main" id="{D497D47F-5717-1CBF-A251-39776C3A9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948" y="3605271"/>
            <a:ext cx="4291584" cy="3218688"/>
          </a:xfrm>
          <a:prstGeom prst="rect">
            <a:avLst/>
          </a:prstGeom>
        </p:spPr>
      </p:pic>
      <p:pic>
        <p:nvPicPr>
          <p:cNvPr id="13" name="Image 12" descr="Une image contenant capture d’écran, marron, nature, sol&#10;&#10;Le contenu généré par l’IA peut être incorrect.">
            <a:extLst>
              <a:ext uri="{FF2B5EF4-FFF2-40B4-BE49-F238E27FC236}">
                <a16:creationId xmlns:a16="http://schemas.microsoft.com/office/drawing/2014/main" id="{93605520-491B-C14F-A10F-1B19FF02B5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948" y="311040"/>
            <a:ext cx="4291584" cy="321868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D63B929-C9B8-3F3A-FECF-1DA251372845}"/>
              </a:ext>
            </a:extLst>
          </p:cNvPr>
          <p:cNvSpPr txBox="1"/>
          <p:nvPr/>
        </p:nvSpPr>
        <p:spPr>
          <a:xfrm>
            <a:off x="183561" y="560047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600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555AE52-49D2-9ED3-77E3-22AC80B38247}"/>
              </a:ext>
            </a:extLst>
          </p:cNvPr>
          <p:cNvSpPr txBox="1"/>
          <p:nvPr/>
        </p:nvSpPr>
        <p:spPr>
          <a:xfrm>
            <a:off x="2748442" y="34041"/>
            <a:ext cx="390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449 02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88CF50F3-9BF4-98B6-76EF-6F7F7A240086}"/>
              </a:ext>
            </a:extLst>
          </p:cNvPr>
          <p:cNvCxnSpPr/>
          <p:nvPr/>
        </p:nvCxnSpPr>
        <p:spPr>
          <a:xfrm>
            <a:off x="273292" y="3556462"/>
            <a:ext cx="1180523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Légende : flèche courbée 8">
            <a:extLst>
              <a:ext uri="{FF2B5EF4-FFF2-40B4-BE49-F238E27FC236}">
                <a16:creationId xmlns:a16="http://schemas.microsoft.com/office/drawing/2014/main" id="{9885E913-00FB-AC64-4798-035EF0DD0CA4}"/>
              </a:ext>
            </a:extLst>
          </p:cNvPr>
          <p:cNvSpPr/>
          <p:nvPr/>
        </p:nvSpPr>
        <p:spPr>
          <a:xfrm>
            <a:off x="393626" y="1031162"/>
            <a:ext cx="988859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-20938"/>
              <a:gd name="adj6" fmla="val 335424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Cu</a:t>
            </a:r>
          </a:p>
        </p:txBody>
      </p:sp>
      <p:sp>
        <p:nvSpPr>
          <p:cNvPr id="10" name="Légende : flèche courbée 9">
            <a:extLst>
              <a:ext uri="{FF2B5EF4-FFF2-40B4-BE49-F238E27FC236}">
                <a16:creationId xmlns:a16="http://schemas.microsoft.com/office/drawing/2014/main" id="{97EA026E-F05F-7A5A-1839-E614B8305088}"/>
              </a:ext>
            </a:extLst>
          </p:cNvPr>
          <p:cNvSpPr/>
          <p:nvPr/>
        </p:nvSpPr>
        <p:spPr>
          <a:xfrm>
            <a:off x="393625" y="2363729"/>
            <a:ext cx="988859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101277"/>
              <a:gd name="adj6" fmla="val 486232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MoS2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CEBE5AA-ECF6-B5A5-74DE-6649427AD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43F-EBAE-48FE-B9A6-9703644CBAD4}" type="slidenum">
              <a:rPr lang="fr-FR" smtClean="0"/>
              <a:t>10</a:t>
            </a:fld>
            <a:endParaRPr lang="fr-FR"/>
          </a:p>
        </p:txBody>
      </p:sp>
      <p:sp>
        <p:nvSpPr>
          <p:cNvPr id="22" name="Légende : flèche courbée 21">
            <a:extLst>
              <a:ext uri="{FF2B5EF4-FFF2-40B4-BE49-F238E27FC236}">
                <a16:creationId xmlns:a16="http://schemas.microsoft.com/office/drawing/2014/main" id="{BAFE1A6D-CA17-12AC-8EC4-48BD0C7FD1B1}"/>
              </a:ext>
            </a:extLst>
          </p:cNvPr>
          <p:cNvSpPr/>
          <p:nvPr/>
        </p:nvSpPr>
        <p:spPr>
          <a:xfrm>
            <a:off x="273292" y="5137953"/>
            <a:ext cx="988859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-75394"/>
              <a:gd name="adj6" fmla="val 464749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Coke</a:t>
            </a:r>
          </a:p>
        </p:txBody>
      </p:sp>
      <p:sp>
        <p:nvSpPr>
          <p:cNvPr id="16" name="Légende : flèche courbée 15">
            <a:extLst>
              <a:ext uri="{FF2B5EF4-FFF2-40B4-BE49-F238E27FC236}">
                <a16:creationId xmlns:a16="http://schemas.microsoft.com/office/drawing/2014/main" id="{46265694-8FE4-A49B-3164-FE0A067040F6}"/>
              </a:ext>
            </a:extLst>
          </p:cNvPr>
          <p:cNvSpPr/>
          <p:nvPr/>
        </p:nvSpPr>
        <p:spPr>
          <a:xfrm>
            <a:off x="399631" y="1711561"/>
            <a:ext cx="988859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-75394"/>
              <a:gd name="adj6" fmla="val 461012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tx1"/>
                </a:solidFill>
              </a:rPr>
              <a:t>SiC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18" name="Légende : flèche courbée 17">
            <a:extLst>
              <a:ext uri="{FF2B5EF4-FFF2-40B4-BE49-F238E27FC236}">
                <a16:creationId xmlns:a16="http://schemas.microsoft.com/office/drawing/2014/main" id="{52D6EE0E-549F-6812-01FA-8F6B92560C83}"/>
              </a:ext>
            </a:extLst>
          </p:cNvPr>
          <p:cNvSpPr/>
          <p:nvPr/>
        </p:nvSpPr>
        <p:spPr>
          <a:xfrm>
            <a:off x="10251958" y="2737905"/>
            <a:ext cx="988859" cy="444381"/>
          </a:xfrm>
          <a:prstGeom prst="borderCallout2">
            <a:avLst>
              <a:gd name="adj1" fmla="val 54381"/>
              <a:gd name="adj2" fmla="val -3876"/>
              <a:gd name="adj3" fmla="val 56459"/>
              <a:gd name="adj4" fmla="val -59152"/>
              <a:gd name="adj5" fmla="val 400577"/>
              <a:gd name="adj6" fmla="val -91006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Coke</a:t>
            </a:r>
          </a:p>
        </p:txBody>
      </p:sp>
      <p:sp>
        <p:nvSpPr>
          <p:cNvPr id="19" name="Légende : flèche courbée 18">
            <a:extLst>
              <a:ext uri="{FF2B5EF4-FFF2-40B4-BE49-F238E27FC236}">
                <a16:creationId xmlns:a16="http://schemas.microsoft.com/office/drawing/2014/main" id="{967A7DD3-A994-5687-DE4A-B7C15102FD84}"/>
              </a:ext>
            </a:extLst>
          </p:cNvPr>
          <p:cNvSpPr/>
          <p:nvPr/>
        </p:nvSpPr>
        <p:spPr>
          <a:xfrm>
            <a:off x="8921353" y="2029269"/>
            <a:ext cx="988859" cy="444381"/>
          </a:xfrm>
          <a:prstGeom prst="borderCallout2">
            <a:avLst>
              <a:gd name="adj1" fmla="val 50225"/>
              <a:gd name="adj2" fmla="val 1728"/>
              <a:gd name="adj3" fmla="val 58537"/>
              <a:gd name="adj4" fmla="val -78767"/>
              <a:gd name="adj5" fmla="val 664545"/>
              <a:gd name="adj6" fmla="val -136774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MoS2</a:t>
            </a:r>
          </a:p>
        </p:txBody>
      </p:sp>
      <p:sp>
        <p:nvSpPr>
          <p:cNvPr id="20" name="Légende : flèche courbée 19">
            <a:extLst>
              <a:ext uri="{FF2B5EF4-FFF2-40B4-BE49-F238E27FC236}">
                <a16:creationId xmlns:a16="http://schemas.microsoft.com/office/drawing/2014/main" id="{A93B9796-5AF2-7BE7-4704-8B9D52AF7D27}"/>
              </a:ext>
            </a:extLst>
          </p:cNvPr>
          <p:cNvSpPr/>
          <p:nvPr/>
        </p:nvSpPr>
        <p:spPr>
          <a:xfrm>
            <a:off x="820169" y="5831341"/>
            <a:ext cx="988859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-50452"/>
              <a:gd name="adj6" fmla="val 495572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MoS2</a:t>
            </a:r>
          </a:p>
        </p:txBody>
      </p:sp>
    </p:spTree>
    <p:extLst>
      <p:ext uri="{BB962C8B-B14F-4D97-AF65-F5344CB8AC3E}">
        <p14:creationId xmlns:p14="http://schemas.microsoft.com/office/powerpoint/2010/main" val="3571670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46BCB-599A-C28F-77AA-E56B2C345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35739C7-6ADF-2ED5-AEE1-28A77BDFC557}"/>
              </a:ext>
            </a:extLst>
          </p:cNvPr>
          <p:cNvSpPr txBox="1"/>
          <p:nvPr/>
        </p:nvSpPr>
        <p:spPr>
          <a:xfrm>
            <a:off x="524479" y="1100146"/>
            <a:ext cx="11143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rgbClr val="00B0F0"/>
              </a:solidFill>
            </a:endParaRPr>
          </a:p>
          <a:p>
            <a:endParaRPr lang="en-US" sz="1600" dirty="0"/>
          </a:p>
          <a:p>
            <a:endParaRPr lang="fr-FR" sz="2000" dirty="0"/>
          </a:p>
          <a:p>
            <a:endParaRPr lang="fr-FR" sz="2000" dirty="0">
              <a:solidFill>
                <a:srgbClr val="0070C0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0328FC3-62BC-B1CE-6877-A7096826F456}"/>
              </a:ext>
            </a:extLst>
          </p:cNvPr>
          <p:cNvSpPr txBox="1"/>
          <p:nvPr/>
        </p:nvSpPr>
        <p:spPr>
          <a:xfrm>
            <a:off x="2560320" y="168405"/>
            <a:ext cx="7680960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Nuance C 8472 </a:t>
            </a:r>
            <a:endParaRPr lang="fr-FR" sz="1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A9176A6-D71D-0C5F-7CD5-4AE05A350AD4}"/>
              </a:ext>
            </a:extLst>
          </p:cNvPr>
          <p:cNvSpPr txBox="1"/>
          <p:nvPr/>
        </p:nvSpPr>
        <p:spPr>
          <a:xfrm>
            <a:off x="452729" y="3429000"/>
            <a:ext cx="1072514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Commentaires</a:t>
            </a:r>
            <a:r>
              <a:rPr lang="fr-FR" dirty="0"/>
              <a:t> :</a:t>
            </a:r>
          </a:p>
          <a:p>
            <a:endParaRPr lang="fr-FR" dirty="0"/>
          </a:p>
          <a:p>
            <a:r>
              <a:rPr lang="fr-FR" sz="1400" dirty="0"/>
              <a:t>Examen réalisé sur coupe parallèle à la direction de compression. </a:t>
            </a:r>
          </a:p>
          <a:p>
            <a:r>
              <a:rPr lang="fr-FR" sz="1400" dirty="0"/>
              <a:t>Préparation et enrobage dans résine Epoxy.</a:t>
            </a:r>
          </a:p>
          <a:p>
            <a:r>
              <a:rPr lang="fr-FR" sz="1400" dirty="0"/>
              <a:t> 3 grossissements  : x 50 ( échelle 500 µm ) - x 200 ( échelle 100 µm )  - x 600 ( échelle 50 µm )</a:t>
            </a:r>
          </a:p>
          <a:p>
            <a:endParaRPr lang="fr-FR" sz="1400" dirty="0"/>
          </a:p>
          <a:p>
            <a:r>
              <a:rPr lang="fr-FR" sz="1400" dirty="0"/>
              <a:t>Réseau de Cuivre électrolytique continu.</a:t>
            </a:r>
          </a:p>
          <a:p>
            <a:r>
              <a:rPr lang="fr-FR" sz="1400" dirty="0" err="1"/>
              <a:t>SiC</a:t>
            </a:r>
            <a:r>
              <a:rPr lang="fr-FR" sz="1400" dirty="0"/>
              <a:t> se retrouvant dans ou à la périphérie du réseau de Cu, en grains &lt; 40 µm.</a:t>
            </a:r>
          </a:p>
          <a:p>
            <a:r>
              <a:rPr lang="fr-FR" sz="1400" dirty="0"/>
              <a:t>Black mix 4963 en amas &lt; 300µm de longueur et 100µm d’épaisseur en majorité, maxi 520µm longueur et 150µm d’épaisseur.</a:t>
            </a:r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F83D2CB-3388-1CB3-B2D5-0BC03F4DB7DB}"/>
              </a:ext>
            </a:extLst>
          </p:cNvPr>
          <p:cNvSpPr txBox="1"/>
          <p:nvPr/>
        </p:nvSpPr>
        <p:spPr>
          <a:xfrm>
            <a:off x="524479" y="702641"/>
            <a:ext cx="9735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Composition</a:t>
            </a:r>
            <a:r>
              <a:rPr lang="fr-FR" dirty="0"/>
              <a:t> : ( en % massique )</a:t>
            </a:r>
          </a:p>
          <a:p>
            <a:endParaRPr lang="fr-FR" dirty="0"/>
          </a:p>
          <a:p>
            <a:endParaRPr lang="fr-FR" dirty="0"/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D8295D1D-9779-3D4A-1107-6CEB92860F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551965"/>
              </p:ext>
            </p:extLst>
          </p:nvPr>
        </p:nvGraphicFramePr>
        <p:xfrm>
          <a:off x="524479" y="1188011"/>
          <a:ext cx="10264079" cy="2047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9843">
                  <a:extLst>
                    <a:ext uri="{9D8B030D-6E8A-4147-A177-3AD203B41FA5}">
                      <a16:colId xmlns:a16="http://schemas.microsoft.com/office/drawing/2014/main" val="1219741422"/>
                    </a:ext>
                  </a:extLst>
                </a:gridCol>
                <a:gridCol w="1117114">
                  <a:extLst>
                    <a:ext uri="{9D8B030D-6E8A-4147-A177-3AD203B41FA5}">
                      <a16:colId xmlns:a16="http://schemas.microsoft.com/office/drawing/2014/main" val="408519471"/>
                    </a:ext>
                  </a:extLst>
                </a:gridCol>
                <a:gridCol w="1117114">
                  <a:extLst>
                    <a:ext uri="{9D8B030D-6E8A-4147-A177-3AD203B41FA5}">
                      <a16:colId xmlns:a16="http://schemas.microsoft.com/office/drawing/2014/main" val="3258486407"/>
                    </a:ext>
                  </a:extLst>
                </a:gridCol>
                <a:gridCol w="1367502">
                  <a:extLst>
                    <a:ext uri="{9D8B030D-6E8A-4147-A177-3AD203B41FA5}">
                      <a16:colId xmlns:a16="http://schemas.microsoft.com/office/drawing/2014/main" val="2539143930"/>
                    </a:ext>
                  </a:extLst>
                </a:gridCol>
                <a:gridCol w="1367502">
                  <a:extLst>
                    <a:ext uri="{9D8B030D-6E8A-4147-A177-3AD203B41FA5}">
                      <a16:colId xmlns:a16="http://schemas.microsoft.com/office/drawing/2014/main" val="1580098395"/>
                    </a:ext>
                  </a:extLst>
                </a:gridCol>
                <a:gridCol w="1367502">
                  <a:extLst>
                    <a:ext uri="{9D8B030D-6E8A-4147-A177-3AD203B41FA5}">
                      <a16:colId xmlns:a16="http://schemas.microsoft.com/office/drawing/2014/main" val="2745967298"/>
                    </a:ext>
                  </a:extLst>
                </a:gridCol>
                <a:gridCol w="1367502">
                  <a:extLst>
                    <a:ext uri="{9D8B030D-6E8A-4147-A177-3AD203B41FA5}">
                      <a16:colId xmlns:a16="http://schemas.microsoft.com/office/drawing/2014/main" val="126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Cuivre Electrolytique léger</a:t>
                      </a:r>
                    </a:p>
                    <a:p>
                      <a:pPr algn="ctr"/>
                      <a:r>
                        <a:rPr lang="fr-FR" sz="1400" dirty="0"/>
                        <a:t>CHL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/>
                        <a:t>Abrasif </a:t>
                      </a:r>
                      <a:r>
                        <a:rPr lang="fr-FR" sz="1400" i="1" dirty="0" err="1"/>
                        <a:t>SiC</a:t>
                      </a:r>
                      <a:r>
                        <a:rPr lang="fr-FR" sz="1400" i="1" dirty="0"/>
                        <a:t> 500</a:t>
                      </a:r>
                    </a:p>
                    <a:p>
                      <a:pPr algn="ctr"/>
                      <a:r>
                        <a:rPr lang="fr-FR" sz="1400" i="1" dirty="0"/>
                        <a:t>6600 991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/>
                        <a:t>Abrasif </a:t>
                      </a:r>
                      <a:r>
                        <a:rPr lang="fr-FR" sz="1400" i="1" dirty="0" err="1"/>
                        <a:t>SiC</a:t>
                      </a:r>
                      <a:r>
                        <a:rPr lang="fr-FR" sz="1400" i="1" dirty="0"/>
                        <a:t> fin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Black mix 018 13</a:t>
                      </a:r>
                    </a:p>
                    <a:p>
                      <a:pPr algn="ctr"/>
                      <a:r>
                        <a:rPr lang="fr-FR" sz="1400" i="1" dirty="0"/>
                        <a:t>Sélecté 0 – 315 µm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228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/>
                        <a:t>Graphite naturel KFL98</a:t>
                      </a:r>
                    </a:p>
                    <a:p>
                      <a:pPr algn="ctr"/>
                      <a:r>
                        <a:rPr lang="fr-FR" sz="1400" i="1" dirty="0"/>
                        <a:t> / 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/>
                        <a:t>MoS2</a:t>
                      </a:r>
                    </a:p>
                    <a:p>
                      <a:pPr algn="ctr"/>
                      <a:r>
                        <a:rPr lang="fr-FR" sz="1400" i="1" dirty="0"/>
                        <a:t>/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/>
                        <a:t>ZnCO3</a:t>
                      </a:r>
                    </a:p>
                    <a:p>
                      <a:pPr algn="ctr"/>
                      <a:r>
                        <a:rPr lang="fr-FR" sz="1400" i="1" dirty="0"/>
                        <a:t>/ 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/>
                        <a:t>Résine phénolique</a:t>
                      </a:r>
                    </a:p>
                    <a:p>
                      <a:pPr algn="ctr"/>
                      <a:r>
                        <a:rPr lang="fr-FR" sz="1400" i="1" dirty="0"/>
                        <a:t>6600 348</a:t>
                      </a:r>
                    </a:p>
                    <a:p>
                      <a:pPr algn="ctr"/>
                      <a:r>
                        <a:rPr lang="fr-FR" sz="1400" i="1" dirty="0"/>
                        <a:t>/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144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1,0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33,5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954819"/>
                  </a:ext>
                </a:extLst>
              </a:tr>
            </a:tbl>
          </a:graphicData>
        </a:graphic>
      </p:graphicFrame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3397DE0-653D-D57A-FDB1-7F41B74BD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43F-EBAE-48FE-B9A6-9703644CBAD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6075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402A2-9CC7-9714-E114-960B618A8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946F9357-69BA-2382-5127-5AEE9A5F1BD2}"/>
              </a:ext>
            </a:extLst>
          </p:cNvPr>
          <p:cNvSpPr txBox="1"/>
          <p:nvPr/>
        </p:nvSpPr>
        <p:spPr>
          <a:xfrm>
            <a:off x="183561" y="560047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50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656DAEE-78ED-52F5-20A7-1836A30E1E84}"/>
              </a:ext>
            </a:extLst>
          </p:cNvPr>
          <p:cNvSpPr txBox="1"/>
          <p:nvPr/>
        </p:nvSpPr>
        <p:spPr>
          <a:xfrm>
            <a:off x="2748442" y="34041"/>
            <a:ext cx="390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C 8472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5DEAB40-A8B0-FFED-CACD-567FFD531112}"/>
              </a:ext>
            </a:extLst>
          </p:cNvPr>
          <p:cNvSpPr txBox="1"/>
          <p:nvPr/>
        </p:nvSpPr>
        <p:spPr>
          <a:xfrm>
            <a:off x="273292" y="3568819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200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8B241958-7EB6-8DF1-73BB-C68B044EB1FA}"/>
              </a:ext>
            </a:extLst>
          </p:cNvPr>
          <p:cNvCxnSpPr/>
          <p:nvPr/>
        </p:nvCxnSpPr>
        <p:spPr>
          <a:xfrm>
            <a:off x="273292" y="3556462"/>
            <a:ext cx="1180523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AE5781B-6B89-8A26-5C1F-82B330FBE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43F-EBAE-48FE-B9A6-9703644CBAD4}" type="slidenum">
              <a:rPr lang="fr-FR" smtClean="0"/>
              <a:t>12</a:t>
            </a:fld>
            <a:endParaRPr lang="fr-FR"/>
          </a:p>
        </p:txBody>
      </p:sp>
      <p:pic>
        <p:nvPicPr>
          <p:cNvPr id="6" name="Image 5" descr="Une image contenant motif&#10;&#10;Le contenu généré par l’IA peut être incorrect.">
            <a:extLst>
              <a:ext uri="{FF2B5EF4-FFF2-40B4-BE49-F238E27FC236}">
                <a16:creationId xmlns:a16="http://schemas.microsoft.com/office/drawing/2014/main" id="{AA378E4B-5007-9821-774B-25D79F693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442" y="3605271"/>
            <a:ext cx="4291584" cy="3218688"/>
          </a:xfrm>
          <a:prstGeom prst="rect">
            <a:avLst/>
          </a:prstGeom>
        </p:spPr>
      </p:pic>
      <p:pic>
        <p:nvPicPr>
          <p:cNvPr id="9" name="Image 8" descr="Une image contenant habits, tissu, motif&#10;&#10;Le contenu généré par l’IA peut être incorrect.">
            <a:extLst>
              <a:ext uri="{FF2B5EF4-FFF2-40B4-BE49-F238E27FC236}">
                <a16:creationId xmlns:a16="http://schemas.microsoft.com/office/drawing/2014/main" id="{AB27C86C-691A-0283-6820-99EE8253E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664" y="296350"/>
            <a:ext cx="4291584" cy="3218688"/>
          </a:xfrm>
          <a:prstGeom prst="rect">
            <a:avLst/>
          </a:prstGeom>
        </p:spPr>
      </p:pic>
      <p:pic>
        <p:nvPicPr>
          <p:cNvPr id="12" name="Image 11" descr="Une image contenant motif&#10;&#10;Le contenu généré par l’IA peut être incorrect.">
            <a:extLst>
              <a:ext uri="{FF2B5EF4-FFF2-40B4-BE49-F238E27FC236}">
                <a16:creationId xmlns:a16="http://schemas.microsoft.com/office/drawing/2014/main" id="{90315FBF-6849-578B-26DD-16F70FC00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235" y="3605271"/>
            <a:ext cx="4291584" cy="3218688"/>
          </a:xfrm>
          <a:prstGeom prst="rect">
            <a:avLst/>
          </a:prstGeom>
        </p:spPr>
      </p:pic>
      <p:pic>
        <p:nvPicPr>
          <p:cNvPr id="15" name="Image 14" descr="Une image contenant tissu, motif, hiver&#10;&#10;Le contenu généré par l’IA peut être incorrect.">
            <a:extLst>
              <a:ext uri="{FF2B5EF4-FFF2-40B4-BE49-F238E27FC236}">
                <a16:creationId xmlns:a16="http://schemas.microsoft.com/office/drawing/2014/main" id="{0FBD4933-C559-6FA2-6682-0577FA5D08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235" y="296350"/>
            <a:ext cx="4291584" cy="32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49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82091-C136-8ABA-5F13-E096594AB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nature, grotte, volcan&#10;&#10;Le contenu généré par l’IA peut être incorrect.">
            <a:extLst>
              <a:ext uri="{FF2B5EF4-FFF2-40B4-BE49-F238E27FC236}">
                <a16:creationId xmlns:a16="http://schemas.microsoft.com/office/drawing/2014/main" id="{F324AE44-F7EC-03A4-1F05-13C31A318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369" y="259223"/>
            <a:ext cx="4291584" cy="3218688"/>
          </a:xfrm>
          <a:prstGeom prst="rect">
            <a:avLst/>
          </a:prstGeom>
        </p:spPr>
      </p:pic>
      <p:pic>
        <p:nvPicPr>
          <p:cNvPr id="17" name="Image 16" descr="Une image contenant grotte, nature, sol, art&#10;&#10;Le contenu généré par l’IA peut être incorrect.">
            <a:extLst>
              <a:ext uri="{FF2B5EF4-FFF2-40B4-BE49-F238E27FC236}">
                <a16:creationId xmlns:a16="http://schemas.microsoft.com/office/drawing/2014/main" id="{1A0EDD0A-E455-1BD7-96CD-90461ABB8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369" y="3583197"/>
            <a:ext cx="4291584" cy="321868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1CC572C-F1CC-451F-1C06-D20E81336370}"/>
              </a:ext>
            </a:extLst>
          </p:cNvPr>
          <p:cNvSpPr txBox="1"/>
          <p:nvPr/>
        </p:nvSpPr>
        <p:spPr>
          <a:xfrm>
            <a:off x="183561" y="560047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600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BCD74DC-7EF7-9700-2349-29440EEE2F04}"/>
              </a:ext>
            </a:extLst>
          </p:cNvPr>
          <p:cNvSpPr txBox="1"/>
          <p:nvPr/>
        </p:nvSpPr>
        <p:spPr>
          <a:xfrm>
            <a:off x="2748442" y="34041"/>
            <a:ext cx="390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C 8472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758FAB5B-FD29-4EB9-433B-456FB59A5629}"/>
              </a:ext>
            </a:extLst>
          </p:cNvPr>
          <p:cNvCxnSpPr/>
          <p:nvPr/>
        </p:nvCxnSpPr>
        <p:spPr>
          <a:xfrm>
            <a:off x="273292" y="3556462"/>
            <a:ext cx="1180523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Légende : flèche courbée 8">
            <a:extLst>
              <a:ext uri="{FF2B5EF4-FFF2-40B4-BE49-F238E27FC236}">
                <a16:creationId xmlns:a16="http://schemas.microsoft.com/office/drawing/2014/main" id="{F302A212-04BC-C77F-4485-882B25E33E45}"/>
              </a:ext>
            </a:extLst>
          </p:cNvPr>
          <p:cNvSpPr/>
          <p:nvPr/>
        </p:nvSpPr>
        <p:spPr>
          <a:xfrm>
            <a:off x="393626" y="1031162"/>
            <a:ext cx="988859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41416"/>
              <a:gd name="adj6" fmla="val 274712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Cu</a:t>
            </a:r>
          </a:p>
        </p:txBody>
      </p:sp>
      <p:sp>
        <p:nvSpPr>
          <p:cNvPr id="10" name="Légende : flèche courbée 9">
            <a:extLst>
              <a:ext uri="{FF2B5EF4-FFF2-40B4-BE49-F238E27FC236}">
                <a16:creationId xmlns:a16="http://schemas.microsoft.com/office/drawing/2014/main" id="{7F82DD05-4FEC-5095-37E9-AE4A0B611C23}"/>
              </a:ext>
            </a:extLst>
          </p:cNvPr>
          <p:cNvSpPr/>
          <p:nvPr/>
        </p:nvSpPr>
        <p:spPr>
          <a:xfrm>
            <a:off x="1030566" y="4702058"/>
            <a:ext cx="988859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-4725"/>
              <a:gd name="adj6" fmla="val 215360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MoS2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1D5456-8362-7564-FEAD-C2DF6AFF2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43F-EBAE-48FE-B9A6-9703644CBAD4}" type="slidenum">
              <a:rPr lang="fr-FR" smtClean="0"/>
              <a:t>13</a:t>
            </a:fld>
            <a:endParaRPr lang="fr-FR"/>
          </a:p>
        </p:txBody>
      </p:sp>
      <p:sp>
        <p:nvSpPr>
          <p:cNvPr id="22" name="Légende : flèche courbée 21">
            <a:extLst>
              <a:ext uri="{FF2B5EF4-FFF2-40B4-BE49-F238E27FC236}">
                <a16:creationId xmlns:a16="http://schemas.microsoft.com/office/drawing/2014/main" id="{BEDBF4EB-B8D6-87EE-2CDD-0DB5E9F8854B}"/>
              </a:ext>
            </a:extLst>
          </p:cNvPr>
          <p:cNvSpPr/>
          <p:nvPr/>
        </p:nvSpPr>
        <p:spPr>
          <a:xfrm>
            <a:off x="1030566" y="5664116"/>
            <a:ext cx="988859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119983"/>
              <a:gd name="adj6" fmla="val 324643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tx1"/>
                </a:solidFill>
              </a:rPr>
              <a:t>SiC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16" name="Légende : flèche courbée 15">
            <a:extLst>
              <a:ext uri="{FF2B5EF4-FFF2-40B4-BE49-F238E27FC236}">
                <a16:creationId xmlns:a16="http://schemas.microsoft.com/office/drawing/2014/main" id="{218C4AF1-F082-8E2F-1D27-9BA7DA56FADB}"/>
              </a:ext>
            </a:extLst>
          </p:cNvPr>
          <p:cNvSpPr/>
          <p:nvPr/>
        </p:nvSpPr>
        <p:spPr>
          <a:xfrm>
            <a:off x="1010516" y="2903259"/>
            <a:ext cx="988859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95041"/>
              <a:gd name="adj6" fmla="val 497440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tx1"/>
                </a:solidFill>
              </a:rPr>
              <a:t>SiC</a:t>
            </a:r>
            <a:endParaRPr lang="fr-FR" sz="1200" dirty="0">
              <a:solidFill>
                <a:schemeClr val="tx1"/>
              </a:solidFill>
            </a:endParaRPr>
          </a:p>
        </p:txBody>
      </p:sp>
      <p:pic>
        <p:nvPicPr>
          <p:cNvPr id="13" name="Image 12" descr="Une image contenant barrière de corail, sol, plein air, sable&#10;&#10;Le contenu généré par l’IA peut être incorrect.">
            <a:extLst>
              <a:ext uri="{FF2B5EF4-FFF2-40B4-BE49-F238E27FC236}">
                <a16:creationId xmlns:a16="http://schemas.microsoft.com/office/drawing/2014/main" id="{78948E03-1F21-F6BD-A6A8-F6F9310661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545" y="284098"/>
            <a:ext cx="4291584" cy="3218688"/>
          </a:xfrm>
          <a:prstGeom prst="rect">
            <a:avLst/>
          </a:prstGeom>
        </p:spPr>
      </p:pic>
      <p:pic>
        <p:nvPicPr>
          <p:cNvPr id="21" name="Image 20" descr="Une image contenant grotte, barrière de corail, natur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4C96AAD2-BBB1-2589-3F3C-B5343F3F9D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545" y="3595439"/>
            <a:ext cx="4291584" cy="3218688"/>
          </a:xfrm>
          <a:prstGeom prst="rect">
            <a:avLst/>
          </a:prstGeom>
        </p:spPr>
      </p:pic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CAC13BFC-D49B-7726-5EE6-1AF06E4BD82C}"/>
              </a:ext>
            </a:extLst>
          </p:cNvPr>
          <p:cNvCxnSpPr>
            <a:stCxn id="16" idx="0"/>
          </p:cNvCxnSpPr>
          <p:nvPr/>
        </p:nvCxnSpPr>
        <p:spPr>
          <a:xfrm flipV="1">
            <a:off x="1999375" y="923636"/>
            <a:ext cx="2581861" cy="220181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8E015300-F278-A53B-B42F-16DCB1166D0C}"/>
              </a:ext>
            </a:extLst>
          </p:cNvPr>
          <p:cNvCxnSpPr>
            <a:cxnSpLocks/>
          </p:cNvCxnSpPr>
          <p:nvPr/>
        </p:nvCxnSpPr>
        <p:spPr>
          <a:xfrm flipV="1">
            <a:off x="2161017" y="4090507"/>
            <a:ext cx="3020583" cy="179579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CEA030C1-AAE1-2B78-1566-98624E237E8E}"/>
              </a:ext>
            </a:extLst>
          </p:cNvPr>
          <p:cNvCxnSpPr>
            <a:cxnSpLocks/>
          </p:cNvCxnSpPr>
          <p:nvPr/>
        </p:nvCxnSpPr>
        <p:spPr>
          <a:xfrm>
            <a:off x="2161017" y="4924248"/>
            <a:ext cx="2882038" cy="6415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032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79F2D-9223-19E8-71DB-0424D3788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F61DC7EE-DB5D-8929-755A-547EBED408FE}"/>
              </a:ext>
            </a:extLst>
          </p:cNvPr>
          <p:cNvSpPr txBox="1"/>
          <p:nvPr/>
        </p:nvSpPr>
        <p:spPr>
          <a:xfrm>
            <a:off x="2560320" y="168405"/>
            <a:ext cx="7680960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Nuance 365 B08</a:t>
            </a:r>
            <a:endParaRPr lang="fr-FR" sz="1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098CDD1-5FBA-43C7-3850-A709F66959DF}"/>
              </a:ext>
            </a:extLst>
          </p:cNvPr>
          <p:cNvSpPr txBox="1"/>
          <p:nvPr/>
        </p:nvSpPr>
        <p:spPr>
          <a:xfrm>
            <a:off x="392908" y="3122798"/>
            <a:ext cx="107251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Commentaires</a:t>
            </a:r>
            <a:r>
              <a:rPr lang="fr-FR" dirty="0"/>
              <a:t> :</a:t>
            </a:r>
          </a:p>
          <a:p>
            <a:endParaRPr lang="fr-FR" dirty="0"/>
          </a:p>
          <a:p>
            <a:r>
              <a:rPr lang="fr-FR" sz="1400" dirty="0"/>
              <a:t>Examen réalisé sur coupe parallèle à la direction de compression. </a:t>
            </a:r>
          </a:p>
          <a:p>
            <a:r>
              <a:rPr lang="fr-FR" sz="1400" dirty="0"/>
              <a:t>Préparation et enrobage dans résine Epoxy.</a:t>
            </a:r>
          </a:p>
          <a:p>
            <a:r>
              <a:rPr lang="fr-FR" sz="1400" dirty="0"/>
              <a:t> 3 grossissements  : x 50 ( échelle 500 µm ) - x 200 ( échelle 100 µm )  - x 600 ( échelle 50 µm )</a:t>
            </a:r>
          </a:p>
          <a:p>
            <a:endParaRPr lang="fr-FR" sz="1400" dirty="0"/>
          </a:p>
          <a:p>
            <a:r>
              <a:rPr lang="fr-FR" sz="1400" dirty="0"/>
              <a:t>Réseau de Cuivre électrolytique et lamellaire discontinu.</a:t>
            </a:r>
          </a:p>
          <a:p>
            <a:r>
              <a:rPr lang="fr-FR" sz="1400" dirty="0"/>
              <a:t>Black mix jusque 700 à 750µm de taille maxi.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404AD4F-82C9-8E46-1751-8A11F165C1FB}"/>
              </a:ext>
            </a:extLst>
          </p:cNvPr>
          <p:cNvSpPr txBox="1"/>
          <p:nvPr/>
        </p:nvSpPr>
        <p:spPr>
          <a:xfrm>
            <a:off x="524479" y="674933"/>
            <a:ext cx="9735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Composition</a:t>
            </a:r>
            <a:r>
              <a:rPr lang="fr-FR" dirty="0"/>
              <a:t> : ( en % massique )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F5A53B94-1990-DFAE-50E0-A8FBC4A0F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43F-EBAE-48FE-B9A6-9703644CBAD4}" type="slidenum">
              <a:rPr lang="fr-FR" smtClean="0"/>
              <a:t>14</a:t>
            </a:fld>
            <a:endParaRPr lang="fr-FR"/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DC0C0079-16C0-1CB0-B4FA-EE178E8B4A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662348"/>
              </p:ext>
            </p:extLst>
          </p:nvPr>
        </p:nvGraphicFramePr>
        <p:xfrm>
          <a:off x="524479" y="1179079"/>
          <a:ext cx="10658718" cy="1590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64053">
                  <a:extLst>
                    <a:ext uri="{9D8B030D-6E8A-4147-A177-3AD203B41FA5}">
                      <a16:colId xmlns:a16="http://schemas.microsoft.com/office/drawing/2014/main" val="1904124769"/>
                    </a:ext>
                  </a:extLst>
                </a:gridCol>
                <a:gridCol w="2064053">
                  <a:extLst>
                    <a:ext uri="{9D8B030D-6E8A-4147-A177-3AD203B41FA5}">
                      <a16:colId xmlns:a16="http://schemas.microsoft.com/office/drawing/2014/main" val="1405549986"/>
                    </a:ext>
                  </a:extLst>
                </a:gridCol>
                <a:gridCol w="3665724">
                  <a:extLst>
                    <a:ext uri="{9D8B030D-6E8A-4147-A177-3AD203B41FA5}">
                      <a16:colId xmlns:a16="http://schemas.microsoft.com/office/drawing/2014/main" val="3359545582"/>
                    </a:ext>
                  </a:extLst>
                </a:gridCol>
                <a:gridCol w="2864888">
                  <a:extLst>
                    <a:ext uri="{9D8B030D-6E8A-4147-A177-3AD203B41FA5}">
                      <a16:colId xmlns:a16="http://schemas.microsoft.com/office/drawing/2014/main" val="1478110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Cuivre Electrolytique Léger CHL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Cuivre lamellaire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Black mix 033 D33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Mélange abrasif 4042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367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/>
                        <a:t>Graphite naturel </a:t>
                      </a:r>
                      <a:r>
                        <a:rPr lang="fr-FR" sz="1400" i="1" dirty="0" err="1"/>
                        <a:t>Micrograf</a:t>
                      </a:r>
                      <a:r>
                        <a:rPr lang="fr-FR" sz="1400" i="1" dirty="0"/>
                        <a:t> / 76+ résine phénolique 6600 348 / 24</a:t>
                      </a:r>
                    </a:p>
                    <a:p>
                      <a:pPr algn="ctr"/>
                      <a:r>
                        <a:rPr lang="fr-FR" sz="1200" i="1" dirty="0"/>
                        <a:t>Sélection granulométrique 200 – 630 µm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i="1" dirty="0"/>
                        <a:t>SiO2 / 50 + Feldspath / 25 + Fe2O3 /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303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77,5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115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5087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729AC-0B41-F323-F771-AEE32431F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AA961C34-4550-DDED-5DDF-AAF8FE9C56E1}"/>
              </a:ext>
            </a:extLst>
          </p:cNvPr>
          <p:cNvSpPr txBox="1"/>
          <p:nvPr/>
        </p:nvSpPr>
        <p:spPr>
          <a:xfrm>
            <a:off x="183561" y="560047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50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185C176-99E5-0D8F-AE0D-3E4DF6C5D4B6}"/>
              </a:ext>
            </a:extLst>
          </p:cNvPr>
          <p:cNvSpPr txBox="1"/>
          <p:nvPr/>
        </p:nvSpPr>
        <p:spPr>
          <a:xfrm>
            <a:off x="2748442" y="34041"/>
            <a:ext cx="390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365 B08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3D0EEFF-A712-1435-7E57-7D391B9C1E29}"/>
              </a:ext>
            </a:extLst>
          </p:cNvPr>
          <p:cNvSpPr txBox="1"/>
          <p:nvPr/>
        </p:nvSpPr>
        <p:spPr>
          <a:xfrm>
            <a:off x="273292" y="3568819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200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3CE08D55-83DF-8ECD-0650-8F6F1F68485D}"/>
              </a:ext>
            </a:extLst>
          </p:cNvPr>
          <p:cNvCxnSpPr/>
          <p:nvPr/>
        </p:nvCxnSpPr>
        <p:spPr>
          <a:xfrm>
            <a:off x="273292" y="3556462"/>
            <a:ext cx="1180523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4E8E44-B7CC-B6DC-334A-DE8164B79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43F-EBAE-48FE-B9A6-9703644CBAD4}" type="slidenum">
              <a:rPr lang="fr-FR" smtClean="0"/>
              <a:t>15</a:t>
            </a:fld>
            <a:endParaRPr lang="fr-FR"/>
          </a:p>
        </p:txBody>
      </p:sp>
      <p:pic>
        <p:nvPicPr>
          <p:cNvPr id="8" name="Image 7" descr="Une image contenant carte, nature, montagne&#10;&#10;Le contenu généré par l’IA peut être incorrect.">
            <a:extLst>
              <a:ext uri="{FF2B5EF4-FFF2-40B4-BE49-F238E27FC236}">
                <a16:creationId xmlns:a16="http://schemas.microsoft.com/office/drawing/2014/main" id="{95C21658-EF60-57B4-A84F-B993D8F0E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859" y="3605271"/>
            <a:ext cx="4291584" cy="3218688"/>
          </a:xfrm>
          <a:prstGeom prst="rect">
            <a:avLst/>
          </a:prstGeom>
        </p:spPr>
      </p:pic>
      <p:pic>
        <p:nvPicPr>
          <p:cNvPr id="13" name="Image 12" descr="Une image contenant plein air, sol, nature&#10;&#10;Le contenu généré par l’IA peut être incorrect.">
            <a:extLst>
              <a:ext uri="{FF2B5EF4-FFF2-40B4-BE49-F238E27FC236}">
                <a16:creationId xmlns:a16="http://schemas.microsoft.com/office/drawing/2014/main" id="{E2FECDB4-00D5-9F8A-13B6-FD29C4672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859" y="274043"/>
            <a:ext cx="4291584" cy="3218688"/>
          </a:xfrm>
          <a:prstGeom prst="rect">
            <a:avLst/>
          </a:prstGeom>
        </p:spPr>
      </p:pic>
      <p:pic>
        <p:nvPicPr>
          <p:cNvPr id="16" name="Image 15" descr="Une image contenant carte, nature&#10;&#10;Le contenu généré par l’IA peut être incorrect.">
            <a:extLst>
              <a:ext uri="{FF2B5EF4-FFF2-40B4-BE49-F238E27FC236}">
                <a16:creationId xmlns:a16="http://schemas.microsoft.com/office/drawing/2014/main" id="{3BEC3561-D0C8-9A40-37F6-DC2A95913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766" y="3620194"/>
            <a:ext cx="4291584" cy="3218688"/>
          </a:xfrm>
          <a:prstGeom prst="rect">
            <a:avLst/>
          </a:prstGeom>
        </p:spPr>
      </p:pic>
      <p:pic>
        <p:nvPicPr>
          <p:cNvPr id="18" name="Image 17" descr="Une image contenant sol, plein air, nature&#10;&#10;Le contenu généré par l’IA peut être incorrect.">
            <a:extLst>
              <a:ext uri="{FF2B5EF4-FFF2-40B4-BE49-F238E27FC236}">
                <a16:creationId xmlns:a16="http://schemas.microsoft.com/office/drawing/2014/main" id="{6BCB536E-78A8-EB70-9256-DCA7DB76EC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766" y="274043"/>
            <a:ext cx="4291584" cy="32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902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8F301-4B9B-77F2-DD33-35B1429F4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 descr="Une image contenant carte, nature, Terre, cratère&#10;&#10;Le contenu généré par l’IA peut être incorrect.">
            <a:extLst>
              <a:ext uri="{FF2B5EF4-FFF2-40B4-BE49-F238E27FC236}">
                <a16:creationId xmlns:a16="http://schemas.microsoft.com/office/drawing/2014/main" id="{355622F8-F277-B56A-70A8-E98738A5E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144" y="3639312"/>
            <a:ext cx="4291584" cy="3218688"/>
          </a:xfrm>
          <a:prstGeom prst="rect">
            <a:avLst/>
          </a:prstGeom>
        </p:spPr>
      </p:pic>
      <p:pic>
        <p:nvPicPr>
          <p:cNvPr id="14" name="Image 13" descr="Une image contenant nature, carte, Terre, cratère&#10;&#10;Le contenu généré par l’IA peut être incorrect.">
            <a:extLst>
              <a:ext uri="{FF2B5EF4-FFF2-40B4-BE49-F238E27FC236}">
                <a16:creationId xmlns:a16="http://schemas.microsoft.com/office/drawing/2014/main" id="{E6C96936-3D6E-DC36-AD46-BF8789A97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745" y="3721608"/>
            <a:ext cx="4291584" cy="3218688"/>
          </a:xfrm>
          <a:prstGeom prst="rect">
            <a:avLst/>
          </a:prstGeom>
        </p:spPr>
      </p:pic>
      <p:pic>
        <p:nvPicPr>
          <p:cNvPr id="18" name="Image 17" descr="Une image contenant carte, Terre, texte, nature&#10;&#10;Le contenu généré par l’IA peut être incorrect.">
            <a:extLst>
              <a:ext uri="{FF2B5EF4-FFF2-40B4-BE49-F238E27FC236}">
                <a16:creationId xmlns:a16="http://schemas.microsoft.com/office/drawing/2014/main" id="{85D279DB-210F-EF05-656F-6E50C6B877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144" y="296350"/>
            <a:ext cx="4291584" cy="3218688"/>
          </a:xfrm>
          <a:prstGeom prst="rect">
            <a:avLst/>
          </a:prstGeom>
        </p:spPr>
      </p:pic>
      <p:pic>
        <p:nvPicPr>
          <p:cNvPr id="8" name="Image 7" descr="Une image contenant carte, Terre, nature&#10;&#10;Le contenu généré par l’IA peut être incorrect.">
            <a:extLst>
              <a:ext uri="{FF2B5EF4-FFF2-40B4-BE49-F238E27FC236}">
                <a16:creationId xmlns:a16="http://schemas.microsoft.com/office/drawing/2014/main" id="{1A4BB0C0-7609-EE5B-49E4-C043AA286D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444" y="293312"/>
            <a:ext cx="4291584" cy="321868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54904D0-60E3-AF66-2E62-939EB3A8769D}"/>
              </a:ext>
            </a:extLst>
          </p:cNvPr>
          <p:cNvSpPr txBox="1"/>
          <p:nvPr/>
        </p:nvSpPr>
        <p:spPr>
          <a:xfrm>
            <a:off x="183561" y="560047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600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A3C6165-5479-5CA1-767C-6ED0EAE292FF}"/>
              </a:ext>
            </a:extLst>
          </p:cNvPr>
          <p:cNvSpPr txBox="1"/>
          <p:nvPr/>
        </p:nvSpPr>
        <p:spPr>
          <a:xfrm>
            <a:off x="2553369" y="16313"/>
            <a:ext cx="390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365 B08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0B49016-BBE2-0B41-814E-D1D2C1A93611}"/>
              </a:ext>
            </a:extLst>
          </p:cNvPr>
          <p:cNvCxnSpPr/>
          <p:nvPr/>
        </p:nvCxnSpPr>
        <p:spPr>
          <a:xfrm>
            <a:off x="273292" y="3556462"/>
            <a:ext cx="1180523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Légende : flèche courbée 8">
            <a:extLst>
              <a:ext uri="{FF2B5EF4-FFF2-40B4-BE49-F238E27FC236}">
                <a16:creationId xmlns:a16="http://schemas.microsoft.com/office/drawing/2014/main" id="{052C68EB-E8B2-B003-71F7-DBF1E3E42F78}"/>
              </a:ext>
            </a:extLst>
          </p:cNvPr>
          <p:cNvSpPr/>
          <p:nvPr/>
        </p:nvSpPr>
        <p:spPr>
          <a:xfrm>
            <a:off x="393626" y="1031162"/>
            <a:ext cx="988859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-6389"/>
              <a:gd name="adj6" fmla="val 502618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Cu Electro</a:t>
            </a:r>
          </a:p>
        </p:txBody>
      </p:sp>
      <p:sp>
        <p:nvSpPr>
          <p:cNvPr id="10" name="Légende : flèche courbée 9">
            <a:extLst>
              <a:ext uri="{FF2B5EF4-FFF2-40B4-BE49-F238E27FC236}">
                <a16:creationId xmlns:a16="http://schemas.microsoft.com/office/drawing/2014/main" id="{4137443A-922C-5CF8-78B3-CA8E2F4AD3F4}"/>
              </a:ext>
            </a:extLst>
          </p:cNvPr>
          <p:cNvSpPr/>
          <p:nvPr/>
        </p:nvSpPr>
        <p:spPr>
          <a:xfrm>
            <a:off x="554182" y="4702058"/>
            <a:ext cx="1465243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47237"/>
              <a:gd name="adj6" fmla="val 191406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Cu Electro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C53A1C-382E-F6D1-8A67-7AFB54B0D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43F-EBAE-48FE-B9A6-9703644CBAD4}" type="slidenum">
              <a:rPr lang="fr-FR" smtClean="0"/>
              <a:t>16</a:t>
            </a:fld>
            <a:endParaRPr lang="fr-FR"/>
          </a:p>
        </p:txBody>
      </p:sp>
      <p:sp>
        <p:nvSpPr>
          <p:cNvPr id="22" name="Légende : flèche courbée 21">
            <a:extLst>
              <a:ext uri="{FF2B5EF4-FFF2-40B4-BE49-F238E27FC236}">
                <a16:creationId xmlns:a16="http://schemas.microsoft.com/office/drawing/2014/main" id="{F3E4BBA2-BF0D-7043-66B1-9B8FB8CCEF84}"/>
              </a:ext>
            </a:extLst>
          </p:cNvPr>
          <p:cNvSpPr/>
          <p:nvPr/>
        </p:nvSpPr>
        <p:spPr>
          <a:xfrm>
            <a:off x="554182" y="5664116"/>
            <a:ext cx="1465243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178180"/>
              <a:gd name="adj6" fmla="val 213699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Cu lamellaire</a:t>
            </a:r>
          </a:p>
        </p:txBody>
      </p:sp>
      <p:sp>
        <p:nvSpPr>
          <p:cNvPr id="16" name="Légende : flèche courbée 15">
            <a:extLst>
              <a:ext uri="{FF2B5EF4-FFF2-40B4-BE49-F238E27FC236}">
                <a16:creationId xmlns:a16="http://schemas.microsoft.com/office/drawing/2014/main" id="{E9242433-2D58-AEE4-9177-F3C64344148C}"/>
              </a:ext>
            </a:extLst>
          </p:cNvPr>
          <p:cNvSpPr/>
          <p:nvPr/>
        </p:nvSpPr>
        <p:spPr>
          <a:xfrm>
            <a:off x="554182" y="2903259"/>
            <a:ext cx="1445193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1510"/>
              <a:gd name="adj6" fmla="val 278225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Cu lamellaire</a:t>
            </a: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2BEF5D04-2FA9-1BFF-364A-812860FFF1F4}"/>
              </a:ext>
            </a:extLst>
          </p:cNvPr>
          <p:cNvCxnSpPr>
            <a:cxnSpLocks/>
          </p:cNvCxnSpPr>
          <p:nvPr/>
        </p:nvCxnSpPr>
        <p:spPr>
          <a:xfrm flipV="1">
            <a:off x="2058491" y="2433324"/>
            <a:ext cx="2033218" cy="69212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CD1E0016-D58E-6014-8474-3D1AA80BD1A6}"/>
              </a:ext>
            </a:extLst>
          </p:cNvPr>
          <p:cNvCxnSpPr>
            <a:cxnSpLocks/>
          </p:cNvCxnSpPr>
          <p:nvPr/>
        </p:nvCxnSpPr>
        <p:spPr>
          <a:xfrm flipV="1">
            <a:off x="2161017" y="5330952"/>
            <a:ext cx="3851856" cy="55535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646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3778F-B66C-E6FF-142A-784522C13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A56C5451-0906-5474-8B5C-925B25CB35A4}"/>
              </a:ext>
            </a:extLst>
          </p:cNvPr>
          <p:cNvSpPr txBox="1"/>
          <p:nvPr/>
        </p:nvSpPr>
        <p:spPr>
          <a:xfrm>
            <a:off x="2560320" y="168405"/>
            <a:ext cx="7680960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Nuance 453 01</a:t>
            </a:r>
            <a:endParaRPr lang="fr-FR" sz="1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6C79397-A313-6496-4850-8F58E9F3B00A}"/>
              </a:ext>
            </a:extLst>
          </p:cNvPr>
          <p:cNvSpPr txBox="1"/>
          <p:nvPr/>
        </p:nvSpPr>
        <p:spPr>
          <a:xfrm>
            <a:off x="392908" y="3122798"/>
            <a:ext cx="1072514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Commentaires</a:t>
            </a:r>
            <a:r>
              <a:rPr lang="fr-FR" dirty="0"/>
              <a:t> :</a:t>
            </a:r>
          </a:p>
          <a:p>
            <a:endParaRPr lang="fr-FR" dirty="0"/>
          </a:p>
          <a:p>
            <a:r>
              <a:rPr lang="fr-FR" sz="1400" dirty="0"/>
              <a:t>Examen réalisé sur coupe parallèle à la direction de compression. </a:t>
            </a:r>
          </a:p>
          <a:p>
            <a:r>
              <a:rPr lang="fr-FR" sz="1400" dirty="0"/>
              <a:t>Préparation et enrobage dans résine Epoxy.</a:t>
            </a:r>
          </a:p>
          <a:p>
            <a:r>
              <a:rPr lang="fr-FR" sz="1400" dirty="0"/>
              <a:t> 3 grossissements  : x 50 ( échelle 500 µm ) - x 200 ( échelle 100 µm )  - x 600 ( échelle 50 µm )</a:t>
            </a:r>
          </a:p>
          <a:p>
            <a:endParaRPr lang="fr-FR" sz="1400" dirty="0"/>
          </a:p>
          <a:p>
            <a:r>
              <a:rPr lang="fr-FR" sz="1400" dirty="0"/>
              <a:t>Réseau de Cu électrolytique discontinu.</a:t>
            </a:r>
          </a:p>
          <a:p>
            <a:r>
              <a:rPr lang="fr-FR" sz="1400" dirty="0"/>
              <a:t>Black mix : alternance de gros amas arrondis ± allongés jusque 700 µm longueur max et d’amas plus fins &lt; 250µm</a:t>
            </a:r>
          </a:p>
          <a:p>
            <a:r>
              <a:rPr lang="fr-FR" sz="1400" dirty="0"/>
              <a:t>MoS2 dans ou à la périphérie du réseau de Cu, en paillettes ou amas &lt; 100µm.</a:t>
            </a:r>
          </a:p>
          <a:p>
            <a:r>
              <a:rPr lang="fr-FR" sz="1400" dirty="0"/>
              <a:t>Feldspath &lt; 50µm . Fe2O3 &lt; 20µm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045583E-C2A2-124C-2B01-455E5F982F62}"/>
              </a:ext>
            </a:extLst>
          </p:cNvPr>
          <p:cNvSpPr txBox="1"/>
          <p:nvPr/>
        </p:nvSpPr>
        <p:spPr>
          <a:xfrm>
            <a:off x="524479" y="674933"/>
            <a:ext cx="9735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Composition</a:t>
            </a:r>
            <a:r>
              <a:rPr lang="fr-FR" dirty="0"/>
              <a:t> : ( en % massique )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DC26ED6-BF8A-3087-9A10-4BF338238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43F-EBAE-48FE-B9A6-9703644CBAD4}" type="slidenum">
              <a:rPr lang="fr-FR" smtClean="0"/>
              <a:t>17</a:t>
            </a:fld>
            <a:endParaRPr lang="fr-FR"/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D66329B2-CDB4-3BEE-8091-9D7256509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763476"/>
              </p:ext>
            </p:extLst>
          </p:nvPr>
        </p:nvGraphicFramePr>
        <p:xfrm>
          <a:off x="524479" y="1179079"/>
          <a:ext cx="9864000" cy="1590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8000">
                  <a:extLst>
                    <a:ext uri="{9D8B030D-6E8A-4147-A177-3AD203B41FA5}">
                      <a16:colId xmlns:a16="http://schemas.microsoft.com/office/drawing/2014/main" val="1904124769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1405549986"/>
                    </a:ext>
                  </a:extLst>
                </a:gridCol>
                <a:gridCol w="2736000">
                  <a:extLst>
                    <a:ext uri="{9D8B030D-6E8A-4147-A177-3AD203B41FA5}">
                      <a16:colId xmlns:a16="http://schemas.microsoft.com/office/drawing/2014/main" val="1010042707"/>
                    </a:ext>
                  </a:extLst>
                </a:gridCol>
                <a:gridCol w="3636000">
                  <a:extLst>
                    <a:ext uri="{9D8B030D-6E8A-4147-A177-3AD203B41FA5}">
                      <a16:colId xmlns:a16="http://schemas.microsoft.com/office/drawing/2014/main" val="33595455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Cuivre Electrolytique Léger FF2C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MoS2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Mélange abrasif 4042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Black mix 025 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367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i="1" dirty="0"/>
                        <a:t>SiO2 / 50 + Feldspath / 25 + Fe2O3 /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/>
                        <a:t>Graphite artificiel MAA44 / 75 +</a:t>
                      </a:r>
                    </a:p>
                    <a:p>
                      <a:pPr algn="ctr"/>
                      <a:r>
                        <a:rPr lang="fr-FR" sz="1400" i="1" dirty="0"/>
                        <a:t>résine phénolique 6600 048 / 25</a:t>
                      </a:r>
                    </a:p>
                    <a:p>
                      <a:pPr algn="ctr"/>
                      <a:r>
                        <a:rPr lang="fr-FR" sz="1200" i="1" dirty="0"/>
                        <a:t>Sélection granulométrique 0 – 500 µm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303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36,3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0,6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115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4980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4D713-F2A2-BCE3-F037-0E8F51139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6545D700-AEA9-F038-16A8-99D0B01D6D82}"/>
              </a:ext>
            </a:extLst>
          </p:cNvPr>
          <p:cNvSpPr txBox="1"/>
          <p:nvPr/>
        </p:nvSpPr>
        <p:spPr>
          <a:xfrm>
            <a:off x="183561" y="560047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50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4C06DA8-7687-09CA-654C-6D81A71CFD16}"/>
              </a:ext>
            </a:extLst>
          </p:cNvPr>
          <p:cNvSpPr txBox="1"/>
          <p:nvPr/>
        </p:nvSpPr>
        <p:spPr>
          <a:xfrm>
            <a:off x="2748442" y="34041"/>
            <a:ext cx="390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453 01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D53A8C5-F7F9-1FD8-5880-2159B9379E49}"/>
              </a:ext>
            </a:extLst>
          </p:cNvPr>
          <p:cNvSpPr txBox="1"/>
          <p:nvPr/>
        </p:nvSpPr>
        <p:spPr>
          <a:xfrm>
            <a:off x="273292" y="3568819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200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F46BCD7-C02B-A923-D912-4844E435F49D}"/>
              </a:ext>
            </a:extLst>
          </p:cNvPr>
          <p:cNvCxnSpPr/>
          <p:nvPr/>
        </p:nvCxnSpPr>
        <p:spPr>
          <a:xfrm>
            <a:off x="273292" y="3556462"/>
            <a:ext cx="1180523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65CF827-02C8-6BF2-9532-93AB328E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43F-EBAE-48FE-B9A6-9703644CBAD4}" type="slidenum">
              <a:rPr lang="fr-FR" smtClean="0"/>
              <a:t>18</a:t>
            </a:fld>
            <a:endParaRPr lang="fr-FR"/>
          </a:p>
        </p:txBody>
      </p:sp>
      <p:pic>
        <p:nvPicPr>
          <p:cNvPr id="6" name="Image 5" descr="Une image contenant sol, plein air, terre, nature&#10;&#10;Le contenu généré par l’IA peut être incorrect.">
            <a:extLst>
              <a:ext uri="{FF2B5EF4-FFF2-40B4-BE49-F238E27FC236}">
                <a16:creationId xmlns:a16="http://schemas.microsoft.com/office/drawing/2014/main" id="{E3BF19A3-FA49-D6A1-CE28-9D1163574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379" y="3625810"/>
            <a:ext cx="4291584" cy="3218688"/>
          </a:xfrm>
          <a:prstGeom prst="rect">
            <a:avLst/>
          </a:prstGeom>
        </p:spPr>
      </p:pic>
      <p:pic>
        <p:nvPicPr>
          <p:cNvPr id="10" name="Image 9" descr="Une image contenant sol, plein air, nature&#10;&#10;Le contenu généré par l’IA peut être incorrect.">
            <a:extLst>
              <a:ext uri="{FF2B5EF4-FFF2-40B4-BE49-F238E27FC236}">
                <a16:creationId xmlns:a16="http://schemas.microsoft.com/office/drawing/2014/main" id="{DD43F19A-6D93-99D4-F9E0-C1CE9874B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379" y="303101"/>
            <a:ext cx="4291584" cy="3218688"/>
          </a:xfrm>
          <a:prstGeom prst="rect">
            <a:avLst/>
          </a:prstGeom>
        </p:spPr>
      </p:pic>
      <p:pic>
        <p:nvPicPr>
          <p:cNvPr id="14" name="Image 13" descr="Une image contenant nature, sol, plein air, cratère&#10;&#10;Le contenu généré par l’IA peut être incorrect.">
            <a:extLst>
              <a:ext uri="{FF2B5EF4-FFF2-40B4-BE49-F238E27FC236}">
                <a16:creationId xmlns:a16="http://schemas.microsoft.com/office/drawing/2014/main" id="{15997B67-DF3E-2F25-171D-393792BB10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545" y="3625810"/>
            <a:ext cx="4291584" cy="3218688"/>
          </a:xfrm>
          <a:prstGeom prst="rect">
            <a:avLst/>
          </a:prstGeom>
        </p:spPr>
      </p:pic>
      <p:pic>
        <p:nvPicPr>
          <p:cNvPr id="17" name="Image 16" descr="Une image contenant plein air, sol, nature&#10;&#10;Le contenu généré par l’IA peut être incorrect.">
            <a:extLst>
              <a:ext uri="{FF2B5EF4-FFF2-40B4-BE49-F238E27FC236}">
                <a16:creationId xmlns:a16="http://schemas.microsoft.com/office/drawing/2014/main" id="{5866BA9C-E59B-925F-A277-06312D45AD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598" y="311040"/>
            <a:ext cx="4291584" cy="32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68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D6973-8E44-4F9B-6E72-8A2332241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carte, peinture&#10;&#10;Le contenu généré par l’IA peut être incorrect.">
            <a:extLst>
              <a:ext uri="{FF2B5EF4-FFF2-40B4-BE49-F238E27FC236}">
                <a16:creationId xmlns:a16="http://schemas.microsoft.com/office/drawing/2014/main" id="{C9095672-324E-DC9E-B268-64F0CD3F4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953" y="3610139"/>
            <a:ext cx="4291584" cy="3218688"/>
          </a:xfrm>
          <a:prstGeom prst="rect">
            <a:avLst/>
          </a:prstGeom>
        </p:spPr>
      </p:pic>
      <p:pic>
        <p:nvPicPr>
          <p:cNvPr id="4" name="Image 3" descr="Une image contenant barrière de corail, peinture, art&#10;&#10;Le contenu généré par l’IA peut être incorrect.">
            <a:extLst>
              <a:ext uri="{FF2B5EF4-FFF2-40B4-BE49-F238E27FC236}">
                <a16:creationId xmlns:a16="http://schemas.microsoft.com/office/drawing/2014/main" id="{3BC832F7-B0E4-E73B-1BA1-9EAD87D87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603" y="3610139"/>
            <a:ext cx="4291584" cy="3218688"/>
          </a:xfrm>
          <a:prstGeom prst="rect">
            <a:avLst/>
          </a:prstGeom>
        </p:spPr>
      </p:pic>
      <p:pic>
        <p:nvPicPr>
          <p:cNvPr id="19" name="Image 18" descr="Une image contenant carte, nature, cratère, montagne&#10;&#10;Le contenu généré par l’IA peut être incorrect.">
            <a:extLst>
              <a:ext uri="{FF2B5EF4-FFF2-40B4-BE49-F238E27FC236}">
                <a16:creationId xmlns:a16="http://schemas.microsoft.com/office/drawing/2014/main" id="{88AFE897-69FB-56C2-9B35-F92A8B6C1E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603" y="284098"/>
            <a:ext cx="4291584" cy="321868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42F1718-F4EC-B327-9ABC-4A1775061B8D}"/>
              </a:ext>
            </a:extLst>
          </p:cNvPr>
          <p:cNvSpPr txBox="1"/>
          <p:nvPr/>
        </p:nvSpPr>
        <p:spPr>
          <a:xfrm>
            <a:off x="147556" y="756575"/>
            <a:ext cx="1815814" cy="11922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600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Lumière polarisée photo de droite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fr-FR" sz="100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Focus black mix graphite + résine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D3ED9DA-E5BC-A1A0-4668-D5E0D15030AE}"/>
              </a:ext>
            </a:extLst>
          </p:cNvPr>
          <p:cNvSpPr txBox="1"/>
          <p:nvPr/>
        </p:nvSpPr>
        <p:spPr>
          <a:xfrm>
            <a:off x="2553369" y="16313"/>
            <a:ext cx="390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453 01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30BA5916-C273-6098-6214-8AFF917E6CC1}"/>
              </a:ext>
            </a:extLst>
          </p:cNvPr>
          <p:cNvCxnSpPr/>
          <p:nvPr/>
        </p:nvCxnSpPr>
        <p:spPr>
          <a:xfrm>
            <a:off x="273292" y="3556462"/>
            <a:ext cx="1180523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7586391-5679-7DC2-9536-4AAAD5585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43F-EBAE-48FE-B9A6-9703644CBAD4}" type="slidenum">
              <a:rPr lang="fr-FR" smtClean="0"/>
              <a:t>19</a:t>
            </a:fld>
            <a:endParaRPr lang="fr-FR"/>
          </a:p>
        </p:txBody>
      </p:sp>
      <p:pic>
        <p:nvPicPr>
          <p:cNvPr id="15" name="Image 14" descr="Une image contenant carte, barrière de corail&#10;&#10;Le contenu généré par l’IA peut être incorrect.">
            <a:extLst>
              <a:ext uri="{FF2B5EF4-FFF2-40B4-BE49-F238E27FC236}">
                <a16:creationId xmlns:a16="http://schemas.microsoft.com/office/drawing/2014/main" id="{AEF61696-B501-1005-C2E3-DC2B6FA3AC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953" y="284098"/>
            <a:ext cx="4291584" cy="3218688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78FC782C-42E3-C213-1253-968DEA67F6B8}"/>
              </a:ext>
            </a:extLst>
          </p:cNvPr>
          <p:cNvSpPr txBox="1"/>
          <p:nvPr/>
        </p:nvSpPr>
        <p:spPr>
          <a:xfrm>
            <a:off x="273292" y="3610139"/>
            <a:ext cx="1815814" cy="14513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600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Lumière polarisée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fr-FR" sz="100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Focus black mix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Graphite + résine</a:t>
            </a:r>
            <a:endParaRPr lang="fr-FR" sz="1000" kern="120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Graphite + ré</a:t>
            </a:r>
          </a:p>
        </p:txBody>
      </p:sp>
    </p:spTree>
    <p:extLst>
      <p:ext uri="{BB962C8B-B14F-4D97-AF65-F5344CB8AC3E}">
        <p14:creationId xmlns:p14="http://schemas.microsoft.com/office/powerpoint/2010/main" val="2490912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8BDF1-E8F2-F1D9-2EB9-A2B9C8B8C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F1A0C6EB-D2CF-8A89-69D2-DA974AC64992}"/>
              </a:ext>
            </a:extLst>
          </p:cNvPr>
          <p:cNvSpPr txBox="1"/>
          <p:nvPr/>
        </p:nvSpPr>
        <p:spPr>
          <a:xfrm>
            <a:off x="524479" y="1100146"/>
            <a:ext cx="11143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rgbClr val="00B0F0"/>
              </a:solidFill>
            </a:endParaRPr>
          </a:p>
          <a:p>
            <a:endParaRPr lang="en-US" sz="1600" dirty="0"/>
          </a:p>
          <a:p>
            <a:endParaRPr lang="fr-FR" sz="2000" dirty="0"/>
          </a:p>
          <a:p>
            <a:endParaRPr lang="fr-FR" sz="2000" dirty="0">
              <a:solidFill>
                <a:srgbClr val="0070C0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EE180AC-F2D9-1296-52B3-15F9642B995C}"/>
              </a:ext>
            </a:extLst>
          </p:cNvPr>
          <p:cNvSpPr txBox="1"/>
          <p:nvPr/>
        </p:nvSpPr>
        <p:spPr>
          <a:xfrm>
            <a:off x="2560320" y="168405"/>
            <a:ext cx="7680960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Nuance 461 02 </a:t>
            </a:r>
            <a:endParaRPr lang="fr-FR" sz="1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4608D6E-C834-796B-A549-1E134651B002}"/>
              </a:ext>
            </a:extLst>
          </p:cNvPr>
          <p:cNvSpPr txBox="1"/>
          <p:nvPr/>
        </p:nvSpPr>
        <p:spPr>
          <a:xfrm>
            <a:off x="453420" y="2742546"/>
            <a:ext cx="973560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Commentaires</a:t>
            </a:r>
            <a:r>
              <a:rPr lang="fr-FR" dirty="0"/>
              <a:t> :</a:t>
            </a:r>
          </a:p>
          <a:p>
            <a:endParaRPr lang="fr-FR" dirty="0"/>
          </a:p>
          <a:p>
            <a:r>
              <a:rPr lang="fr-FR" sz="1400" dirty="0"/>
              <a:t>Examen réalisé sur coupe parallèle à la direction de compression. </a:t>
            </a:r>
          </a:p>
          <a:p>
            <a:r>
              <a:rPr lang="fr-FR" sz="1400" dirty="0"/>
              <a:t>Préparation et enrobage dans résine Epoxy.</a:t>
            </a:r>
          </a:p>
          <a:p>
            <a:r>
              <a:rPr lang="fr-FR" sz="1400" dirty="0"/>
              <a:t> 3 grossissements  : x 50 ( échelle 500 µm ) - x 200 ( échelle 100 µm )  - x 600 ( échelle 50 µm )</a:t>
            </a:r>
          </a:p>
          <a:p>
            <a:endParaRPr lang="fr-FR" sz="1400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F40AF99-4F43-511E-47C3-42C9343973FD}"/>
              </a:ext>
            </a:extLst>
          </p:cNvPr>
          <p:cNvSpPr txBox="1"/>
          <p:nvPr/>
        </p:nvSpPr>
        <p:spPr>
          <a:xfrm>
            <a:off x="524479" y="702641"/>
            <a:ext cx="9735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Composition</a:t>
            </a:r>
            <a:r>
              <a:rPr lang="fr-FR" dirty="0"/>
              <a:t> : ( en % massique )</a:t>
            </a:r>
          </a:p>
          <a:p>
            <a:endParaRPr lang="fr-FR" dirty="0"/>
          </a:p>
          <a:p>
            <a:endParaRPr lang="fr-FR" dirty="0"/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4AF0E9C9-F3D0-43A2-2968-7D61D87BF9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769179"/>
              </p:ext>
            </p:extLst>
          </p:nvPr>
        </p:nvGraphicFramePr>
        <p:xfrm>
          <a:off x="505671" y="1164306"/>
          <a:ext cx="11055746" cy="1529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9746">
                  <a:extLst>
                    <a:ext uri="{9D8B030D-6E8A-4147-A177-3AD203B41FA5}">
                      <a16:colId xmlns:a16="http://schemas.microsoft.com/office/drawing/2014/main" val="1219741422"/>
                    </a:ext>
                  </a:extLst>
                </a:gridCol>
                <a:gridCol w="1416000">
                  <a:extLst>
                    <a:ext uri="{9D8B030D-6E8A-4147-A177-3AD203B41FA5}">
                      <a16:colId xmlns:a16="http://schemas.microsoft.com/office/drawing/2014/main" val="2539143930"/>
                    </a:ext>
                  </a:extLst>
                </a:gridCol>
                <a:gridCol w="1416000">
                  <a:extLst>
                    <a:ext uri="{9D8B030D-6E8A-4147-A177-3AD203B41FA5}">
                      <a16:colId xmlns:a16="http://schemas.microsoft.com/office/drawing/2014/main" val="2673021370"/>
                    </a:ext>
                  </a:extLst>
                </a:gridCol>
                <a:gridCol w="1416000">
                  <a:extLst>
                    <a:ext uri="{9D8B030D-6E8A-4147-A177-3AD203B41FA5}">
                      <a16:colId xmlns:a16="http://schemas.microsoft.com/office/drawing/2014/main" val="915671665"/>
                    </a:ext>
                  </a:extLst>
                </a:gridCol>
                <a:gridCol w="1416000">
                  <a:extLst>
                    <a:ext uri="{9D8B030D-6E8A-4147-A177-3AD203B41FA5}">
                      <a16:colId xmlns:a16="http://schemas.microsoft.com/office/drawing/2014/main" val="124009071"/>
                    </a:ext>
                  </a:extLst>
                </a:gridCol>
                <a:gridCol w="1416000">
                  <a:extLst>
                    <a:ext uri="{9D8B030D-6E8A-4147-A177-3AD203B41FA5}">
                      <a16:colId xmlns:a16="http://schemas.microsoft.com/office/drawing/2014/main" val="3191986647"/>
                    </a:ext>
                  </a:extLst>
                </a:gridCol>
                <a:gridCol w="1416000">
                  <a:extLst>
                    <a:ext uri="{9D8B030D-6E8A-4147-A177-3AD203B41FA5}">
                      <a16:colId xmlns:a16="http://schemas.microsoft.com/office/drawing/2014/main" val="2145186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Cuivre Electrolytique léger</a:t>
                      </a:r>
                    </a:p>
                    <a:p>
                      <a:pPr algn="ctr"/>
                      <a:r>
                        <a:rPr lang="fr-FR" sz="1400" dirty="0"/>
                        <a:t>CHL 8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Black mix 032 98</a:t>
                      </a:r>
                    </a:p>
                    <a:p>
                      <a:pPr algn="ctr"/>
                      <a:r>
                        <a:rPr lang="fr-FR" sz="1400" i="1" dirty="0"/>
                        <a:t>Sélecté 0 – 315 µm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228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i="1" dirty="0"/>
                        <a:t>Graphite naturel</a:t>
                      </a:r>
                    </a:p>
                    <a:p>
                      <a:pPr algn="ctr"/>
                      <a:r>
                        <a:rPr lang="fr-FR" sz="1200" i="1" dirty="0"/>
                        <a:t>FP 99,5 6600 332</a:t>
                      </a:r>
                    </a:p>
                    <a:p>
                      <a:pPr algn="ctr"/>
                      <a:r>
                        <a:rPr lang="fr-FR" sz="1200" i="1" dirty="0"/>
                        <a:t>/  54,5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i="1" dirty="0"/>
                        <a:t>Graphite artificiel</a:t>
                      </a:r>
                    </a:p>
                    <a:p>
                      <a:pPr algn="ctr"/>
                      <a:r>
                        <a:rPr lang="fr-FR" sz="1200" i="1" dirty="0" err="1"/>
                        <a:t>Timrex</a:t>
                      </a:r>
                      <a:r>
                        <a:rPr lang="fr-FR" sz="1200" i="1" dirty="0"/>
                        <a:t> KS75</a:t>
                      </a:r>
                    </a:p>
                    <a:p>
                      <a:pPr algn="ctr"/>
                      <a:r>
                        <a:rPr lang="fr-FR" sz="1200" i="1" dirty="0"/>
                        <a:t> / 23,3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i="1" dirty="0"/>
                        <a:t>MoS2</a:t>
                      </a:r>
                    </a:p>
                    <a:p>
                      <a:pPr algn="ctr"/>
                      <a:endParaRPr lang="fr-FR" sz="1200" i="1" dirty="0"/>
                    </a:p>
                    <a:p>
                      <a:pPr algn="ctr"/>
                      <a:r>
                        <a:rPr lang="fr-FR" sz="1200" i="1" dirty="0"/>
                        <a:t>/ 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i="1" dirty="0"/>
                        <a:t>ZnCO3</a:t>
                      </a:r>
                    </a:p>
                    <a:p>
                      <a:pPr algn="ctr"/>
                      <a:endParaRPr lang="fr-FR" sz="1200" i="1" dirty="0"/>
                    </a:p>
                    <a:p>
                      <a:pPr algn="ctr"/>
                      <a:r>
                        <a:rPr lang="fr-FR" sz="1200" i="1" dirty="0"/>
                        <a:t>/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i="1" dirty="0" err="1"/>
                        <a:t>Lubolid</a:t>
                      </a:r>
                      <a:r>
                        <a:rPr lang="fr-FR" sz="1200" i="1" dirty="0"/>
                        <a:t> D51</a:t>
                      </a:r>
                    </a:p>
                    <a:p>
                      <a:pPr algn="ctr"/>
                      <a:endParaRPr lang="fr-FR" sz="1200" i="1" dirty="0"/>
                    </a:p>
                    <a:p>
                      <a:pPr algn="ctr"/>
                      <a:r>
                        <a:rPr lang="fr-FR" sz="1200" i="1" dirty="0"/>
                        <a:t>/ 4,2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i="1" dirty="0"/>
                        <a:t>Résine phénolique</a:t>
                      </a:r>
                    </a:p>
                    <a:p>
                      <a:pPr algn="ctr"/>
                      <a:r>
                        <a:rPr lang="fr-FR" sz="1200" i="1" dirty="0"/>
                        <a:t>6600 048</a:t>
                      </a:r>
                    </a:p>
                    <a:p>
                      <a:pPr algn="ctr"/>
                      <a:r>
                        <a:rPr lang="fr-FR" sz="1200" i="1" dirty="0"/>
                        <a:t>/ 12,5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07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43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57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954819"/>
                  </a:ext>
                </a:extLst>
              </a:tr>
            </a:tbl>
          </a:graphicData>
        </a:graphic>
      </p:graphicFrame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9FBC1E3E-D212-DC2F-9B4C-69A19246D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43F-EBAE-48FE-B9A6-9703644CBAD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3260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04FF1-6884-9ABB-A3A1-8428A224A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05A8BD97-B5BA-4A81-D00B-A0B5B66CEF12}"/>
              </a:ext>
            </a:extLst>
          </p:cNvPr>
          <p:cNvSpPr txBox="1"/>
          <p:nvPr/>
        </p:nvSpPr>
        <p:spPr>
          <a:xfrm>
            <a:off x="147556" y="756576"/>
            <a:ext cx="1815814" cy="3887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600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337E653-C91B-28DA-BD49-79956DFB7731}"/>
              </a:ext>
            </a:extLst>
          </p:cNvPr>
          <p:cNvSpPr txBox="1"/>
          <p:nvPr/>
        </p:nvSpPr>
        <p:spPr>
          <a:xfrm>
            <a:off x="2553369" y="16313"/>
            <a:ext cx="390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453 01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3DED7983-A7EA-5E9D-D0E6-C333AAD9805F}"/>
              </a:ext>
            </a:extLst>
          </p:cNvPr>
          <p:cNvCxnSpPr/>
          <p:nvPr/>
        </p:nvCxnSpPr>
        <p:spPr>
          <a:xfrm>
            <a:off x="273292" y="3556462"/>
            <a:ext cx="1180523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628441-EA19-BD1A-8EDA-744BEC695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43F-EBAE-48FE-B9A6-9703644CBAD4}" type="slidenum">
              <a:rPr lang="fr-FR" smtClean="0"/>
              <a:t>20</a:t>
            </a:fld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D8E9646-D66B-78BE-8C8D-83F182E3B2F1}"/>
              </a:ext>
            </a:extLst>
          </p:cNvPr>
          <p:cNvSpPr txBox="1"/>
          <p:nvPr/>
        </p:nvSpPr>
        <p:spPr>
          <a:xfrm>
            <a:off x="273292" y="3610139"/>
            <a:ext cx="1815814" cy="583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600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Graphite + ré</a:t>
            </a:r>
          </a:p>
        </p:txBody>
      </p:sp>
      <p:pic>
        <p:nvPicPr>
          <p:cNvPr id="7" name="Image 6" descr="Une image contenant carte, capture d’écran, nature&#10;&#10;Le contenu généré par l’IA peut être incorrect.">
            <a:extLst>
              <a:ext uri="{FF2B5EF4-FFF2-40B4-BE49-F238E27FC236}">
                <a16:creationId xmlns:a16="http://schemas.microsoft.com/office/drawing/2014/main" id="{692BACCA-DF9E-9B09-15F0-FDAAE3AAB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369" y="245687"/>
            <a:ext cx="4291584" cy="3218688"/>
          </a:xfrm>
          <a:prstGeom prst="rect">
            <a:avLst/>
          </a:prstGeom>
        </p:spPr>
      </p:pic>
      <p:pic>
        <p:nvPicPr>
          <p:cNvPr id="9" name="Image 8" descr="Une image contenant carte, capture d’écran, nature, sol&#10;&#10;Le contenu généré par l’IA peut être incorrect.">
            <a:extLst>
              <a:ext uri="{FF2B5EF4-FFF2-40B4-BE49-F238E27FC236}">
                <a16:creationId xmlns:a16="http://schemas.microsoft.com/office/drawing/2014/main" id="{130D1F67-ED1C-0043-7F61-C5237FEF9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506" y="245687"/>
            <a:ext cx="4291584" cy="3218688"/>
          </a:xfrm>
          <a:prstGeom prst="rect">
            <a:avLst/>
          </a:prstGeom>
        </p:spPr>
      </p:pic>
      <p:pic>
        <p:nvPicPr>
          <p:cNvPr id="13" name="Image 12" descr="Une image contenant carte&#10;&#10;Le contenu généré par l’IA peut être incorrect.">
            <a:extLst>
              <a:ext uri="{FF2B5EF4-FFF2-40B4-BE49-F238E27FC236}">
                <a16:creationId xmlns:a16="http://schemas.microsoft.com/office/drawing/2014/main" id="{74BE158D-0931-C809-37B2-C27514376E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369" y="3622999"/>
            <a:ext cx="4291584" cy="3218688"/>
          </a:xfrm>
          <a:prstGeom prst="rect">
            <a:avLst/>
          </a:prstGeom>
        </p:spPr>
      </p:pic>
      <p:sp>
        <p:nvSpPr>
          <p:cNvPr id="14" name="Légende : flèche courbée 13">
            <a:extLst>
              <a:ext uri="{FF2B5EF4-FFF2-40B4-BE49-F238E27FC236}">
                <a16:creationId xmlns:a16="http://schemas.microsoft.com/office/drawing/2014/main" id="{C0BAB377-822F-3DE3-7D58-C0B6B0180564}"/>
              </a:ext>
            </a:extLst>
          </p:cNvPr>
          <p:cNvSpPr/>
          <p:nvPr/>
        </p:nvSpPr>
        <p:spPr>
          <a:xfrm>
            <a:off x="561033" y="1722752"/>
            <a:ext cx="988859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26867"/>
              <a:gd name="adj6" fmla="val 398006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Cu Electro</a:t>
            </a:r>
          </a:p>
        </p:txBody>
      </p:sp>
      <p:sp>
        <p:nvSpPr>
          <p:cNvPr id="16" name="Légende : flèche courbée 15">
            <a:extLst>
              <a:ext uri="{FF2B5EF4-FFF2-40B4-BE49-F238E27FC236}">
                <a16:creationId xmlns:a16="http://schemas.microsoft.com/office/drawing/2014/main" id="{31BF43EC-78C2-EAE8-A064-2C2863FDA7B7}"/>
              </a:ext>
            </a:extLst>
          </p:cNvPr>
          <p:cNvSpPr/>
          <p:nvPr/>
        </p:nvSpPr>
        <p:spPr>
          <a:xfrm>
            <a:off x="568342" y="1198986"/>
            <a:ext cx="988859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39338"/>
              <a:gd name="adj6" fmla="val 446576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tx1"/>
                </a:solidFill>
              </a:rPr>
              <a:t>Fledspath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17" name="Légende : flèche courbée 16">
            <a:extLst>
              <a:ext uri="{FF2B5EF4-FFF2-40B4-BE49-F238E27FC236}">
                <a16:creationId xmlns:a16="http://schemas.microsoft.com/office/drawing/2014/main" id="{DEA1FEAD-8D13-2D2F-D3D6-E3EBEA2B7176}"/>
              </a:ext>
            </a:extLst>
          </p:cNvPr>
          <p:cNvSpPr/>
          <p:nvPr/>
        </p:nvSpPr>
        <p:spPr>
          <a:xfrm>
            <a:off x="561032" y="2857157"/>
            <a:ext cx="988859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49730"/>
              <a:gd name="adj6" fmla="val 511025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MoS2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EC3DF167-8105-E96E-0ABF-8BA8A8057201}"/>
              </a:ext>
            </a:extLst>
          </p:cNvPr>
          <p:cNvCxnSpPr>
            <a:cxnSpLocks/>
          </p:cNvCxnSpPr>
          <p:nvPr/>
        </p:nvCxnSpPr>
        <p:spPr>
          <a:xfrm flipV="1">
            <a:off x="1658444" y="2857157"/>
            <a:ext cx="1869847" cy="22219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Légende : flèche courbée 21">
            <a:extLst>
              <a:ext uri="{FF2B5EF4-FFF2-40B4-BE49-F238E27FC236}">
                <a16:creationId xmlns:a16="http://schemas.microsoft.com/office/drawing/2014/main" id="{5FC3F9AB-22DD-5E01-21EF-815132BFBE4D}"/>
              </a:ext>
            </a:extLst>
          </p:cNvPr>
          <p:cNvSpPr/>
          <p:nvPr/>
        </p:nvSpPr>
        <p:spPr>
          <a:xfrm>
            <a:off x="9310313" y="4787962"/>
            <a:ext cx="988859" cy="444381"/>
          </a:xfrm>
          <a:prstGeom prst="borderCallout2">
            <a:avLst>
              <a:gd name="adj1" fmla="val -3815"/>
              <a:gd name="adj2" fmla="val 43761"/>
              <a:gd name="adj3" fmla="val -28759"/>
              <a:gd name="adj4" fmla="val 45461"/>
              <a:gd name="adj5" fmla="val -434555"/>
              <a:gd name="adj6" fmla="val -1765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Fe2O3</a:t>
            </a:r>
          </a:p>
        </p:txBody>
      </p:sp>
      <p:sp>
        <p:nvSpPr>
          <p:cNvPr id="23" name="Légende : flèche courbée 22">
            <a:extLst>
              <a:ext uri="{FF2B5EF4-FFF2-40B4-BE49-F238E27FC236}">
                <a16:creationId xmlns:a16="http://schemas.microsoft.com/office/drawing/2014/main" id="{E51999A5-295A-3371-43AC-A9C6B039A14C}"/>
              </a:ext>
            </a:extLst>
          </p:cNvPr>
          <p:cNvSpPr/>
          <p:nvPr/>
        </p:nvSpPr>
        <p:spPr>
          <a:xfrm>
            <a:off x="568342" y="4356094"/>
            <a:ext cx="988859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37259"/>
              <a:gd name="adj6" fmla="val 400808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MoS2</a:t>
            </a: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770C70CE-D8D8-302D-42E4-4E5F2DA87E5D}"/>
              </a:ext>
            </a:extLst>
          </p:cNvPr>
          <p:cNvCxnSpPr>
            <a:cxnSpLocks/>
          </p:cNvCxnSpPr>
          <p:nvPr/>
        </p:nvCxnSpPr>
        <p:spPr>
          <a:xfrm>
            <a:off x="1557201" y="4558856"/>
            <a:ext cx="2626872" cy="67348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022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7980E-E03A-E0FC-4AFD-0AA82B2C2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27C01811-34FC-C0D5-E014-1F280C800F8F}"/>
              </a:ext>
            </a:extLst>
          </p:cNvPr>
          <p:cNvSpPr txBox="1"/>
          <p:nvPr/>
        </p:nvSpPr>
        <p:spPr>
          <a:xfrm>
            <a:off x="2560320" y="168405"/>
            <a:ext cx="7680960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Nuance 463 00</a:t>
            </a:r>
            <a:endParaRPr lang="fr-FR" sz="1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5DF9937-8122-DE58-A3F8-97D7E52BB240}"/>
              </a:ext>
            </a:extLst>
          </p:cNvPr>
          <p:cNvSpPr txBox="1"/>
          <p:nvPr/>
        </p:nvSpPr>
        <p:spPr>
          <a:xfrm>
            <a:off x="392908" y="3122798"/>
            <a:ext cx="1072514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Commentaires</a:t>
            </a:r>
            <a:r>
              <a:rPr lang="fr-FR" dirty="0"/>
              <a:t> :</a:t>
            </a:r>
          </a:p>
          <a:p>
            <a:endParaRPr lang="fr-FR" dirty="0"/>
          </a:p>
          <a:p>
            <a:r>
              <a:rPr lang="fr-FR" sz="1400" dirty="0"/>
              <a:t>Examen réalisé sur coupe parallèle à la direction de compression. </a:t>
            </a:r>
          </a:p>
          <a:p>
            <a:r>
              <a:rPr lang="fr-FR" sz="1400" dirty="0"/>
              <a:t>Préparation et enrobage dans résine Epoxy.</a:t>
            </a:r>
          </a:p>
          <a:p>
            <a:r>
              <a:rPr lang="fr-FR" sz="1400" dirty="0"/>
              <a:t> 3 grossissements  : x 50 ( échelle 500 µm ) - x 200 ( échelle 100 µm )  - x 600 ( échelle 50 µm )</a:t>
            </a:r>
          </a:p>
          <a:p>
            <a:endParaRPr lang="fr-FR" sz="1400" dirty="0"/>
          </a:p>
          <a:p>
            <a:r>
              <a:rPr lang="fr-FR" sz="1400" dirty="0"/>
              <a:t>Réseau de Cu électrolytique discontinu.</a:t>
            </a:r>
          </a:p>
          <a:p>
            <a:r>
              <a:rPr lang="fr-FR" sz="1400" dirty="0"/>
              <a:t>Black mix : alternance de gros amas arrondis ± allongés jusque 700 µm longueur max et d’amas plus fins &lt; 250µm</a:t>
            </a:r>
          </a:p>
          <a:p>
            <a:r>
              <a:rPr lang="fr-FR" sz="1400" dirty="0"/>
              <a:t>MoS2 dans ou à la périphérie du réseau de Cu, en paillettes ou amas &lt; 100µm.</a:t>
            </a:r>
          </a:p>
          <a:p>
            <a:r>
              <a:rPr lang="fr-FR" sz="1400" dirty="0"/>
              <a:t>Feldspath &lt; 60µm .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0DAC992-1F46-585F-514B-20E7B8FFCE35}"/>
              </a:ext>
            </a:extLst>
          </p:cNvPr>
          <p:cNvSpPr txBox="1"/>
          <p:nvPr/>
        </p:nvSpPr>
        <p:spPr>
          <a:xfrm>
            <a:off x="524479" y="674933"/>
            <a:ext cx="9735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Composition</a:t>
            </a:r>
            <a:r>
              <a:rPr lang="fr-FR" dirty="0"/>
              <a:t> : ( en % massique )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83F58CCC-F096-E1D5-C56B-2D7F36257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43F-EBAE-48FE-B9A6-9703644CBAD4}" type="slidenum">
              <a:rPr lang="fr-FR" smtClean="0"/>
              <a:t>21</a:t>
            </a:fld>
            <a:endParaRPr lang="fr-FR"/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5372EF57-CC2D-0CE2-83C6-C92FB963A9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880106"/>
              </p:ext>
            </p:extLst>
          </p:nvPr>
        </p:nvGraphicFramePr>
        <p:xfrm>
          <a:off x="524479" y="1179079"/>
          <a:ext cx="9864000" cy="1590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8000">
                  <a:extLst>
                    <a:ext uri="{9D8B030D-6E8A-4147-A177-3AD203B41FA5}">
                      <a16:colId xmlns:a16="http://schemas.microsoft.com/office/drawing/2014/main" val="1904124769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1405549986"/>
                    </a:ext>
                  </a:extLst>
                </a:gridCol>
                <a:gridCol w="2736000">
                  <a:extLst>
                    <a:ext uri="{9D8B030D-6E8A-4147-A177-3AD203B41FA5}">
                      <a16:colId xmlns:a16="http://schemas.microsoft.com/office/drawing/2014/main" val="1010042707"/>
                    </a:ext>
                  </a:extLst>
                </a:gridCol>
                <a:gridCol w="3636000">
                  <a:extLst>
                    <a:ext uri="{9D8B030D-6E8A-4147-A177-3AD203B41FA5}">
                      <a16:colId xmlns:a16="http://schemas.microsoft.com/office/drawing/2014/main" val="33595455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Cuivre Electrolytique Léger FF2C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MoS2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Mélange abrasif 4042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Black mix 034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367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i="1" dirty="0"/>
                        <a:t>SiO2 / 50 + Feldspath / 25 + Fe2O3 /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/>
                        <a:t>Graphite naturel brésilien / 75 +</a:t>
                      </a:r>
                    </a:p>
                    <a:p>
                      <a:pPr algn="ctr"/>
                      <a:r>
                        <a:rPr lang="fr-FR" sz="1400" i="1" dirty="0"/>
                        <a:t>résine phénolique 6600 048 / 25</a:t>
                      </a:r>
                    </a:p>
                    <a:p>
                      <a:pPr algn="ctr"/>
                      <a:r>
                        <a:rPr lang="fr-FR" sz="1200" i="1" dirty="0"/>
                        <a:t>Sélection granulométrique 0 – 500 µm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303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36,3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0,9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58,7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115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6183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69E2A-6B54-C187-69F9-A2A954B69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FC977F29-1FB9-0AB4-3E09-F85AA2716B30}"/>
              </a:ext>
            </a:extLst>
          </p:cNvPr>
          <p:cNvSpPr txBox="1"/>
          <p:nvPr/>
        </p:nvSpPr>
        <p:spPr>
          <a:xfrm>
            <a:off x="183561" y="560047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50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0D587C2-8B15-82A6-EDBE-E7F427A70E0F}"/>
              </a:ext>
            </a:extLst>
          </p:cNvPr>
          <p:cNvSpPr txBox="1"/>
          <p:nvPr/>
        </p:nvSpPr>
        <p:spPr>
          <a:xfrm>
            <a:off x="2748442" y="34041"/>
            <a:ext cx="390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463 00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B1758CF-244D-A819-6F02-26C3776845AF}"/>
              </a:ext>
            </a:extLst>
          </p:cNvPr>
          <p:cNvSpPr txBox="1"/>
          <p:nvPr/>
        </p:nvSpPr>
        <p:spPr>
          <a:xfrm>
            <a:off x="273292" y="3568819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200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39968581-801D-E5B6-8AF6-8D1D950E40B0}"/>
              </a:ext>
            </a:extLst>
          </p:cNvPr>
          <p:cNvCxnSpPr/>
          <p:nvPr/>
        </p:nvCxnSpPr>
        <p:spPr>
          <a:xfrm>
            <a:off x="273292" y="3556462"/>
            <a:ext cx="1180523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4AB6CE9-4BCD-2BC9-6A99-199BAA8B6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43F-EBAE-48FE-B9A6-9703644CBAD4}" type="slidenum">
              <a:rPr lang="fr-FR" smtClean="0"/>
              <a:t>22</a:t>
            </a:fld>
            <a:endParaRPr lang="fr-FR"/>
          </a:p>
        </p:txBody>
      </p:sp>
      <p:pic>
        <p:nvPicPr>
          <p:cNvPr id="8" name="Image 7" descr="Une image contenant capture d’écran, carte, nature&#10;&#10;Le contenu généré par l’IA peut être incorrect.">
            <a:extLst>
              <a:ext uri="{FF2B5EF4-FFF2-40B4-BE49-F238E27FC236}">
                <a16:creationId xmlns:a16="http://schemas.microsoft.com/office/drawing/2014/main" id="{FFD96C78-BE4F-7421-A344-7E98B068E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429" y="3605271"/>
            <a:ext cx="4291584" cy="3218688"/>
          </a:xfrm>
          <a:prstGeom prst="rect">
            <a:avLst/>
          </a:prstGeom>
        </p:spPr>
      </p:pic>
      <p:pic>
        <p:nvPicPr>
          <p:cNvPr id="12" name="Image 11" descr="Une image contenant sol, plein air&#10;&#10;Le contenu généré par l’IA peut être incorrect.">
            <a:extLst>
              <a:ext uri="{FF2B5EF4-FFF2-40B4-BE49-F238E27FC236}">
                <a16:creationId xmlns:a16="http://schemas.microsoft.com/office/drawing/2014/main" id="{20540BA8-0D33-8039-5B59-97B6219B5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429" y="274043"/>
            <a:ext cx="4291584" cy="3218688"/>
          </a:xfrm>
          <a:prstGeom prst="rect">
            <a:avLst/>
          </a:prstGeom>
        </p:spPr>
      </p:pic>
      <p:pic>
        <p:nvPicPr>
          <p:cNvPr id="15" name="Image 14" descr="Une image contenant carte, nature, capture d’écran, sol&#10;&#10;Le contenu généré par l’IA peut être incorrect.">
            <a:extLst>
              <a:ext uri="{FF2B5EF4-FFF2-40B4-BE49-F238E27FC236}">
                <a16:creationId xmlns:a16="http://schemas.microsoft.com/office/drawing/2014/main" id="{49431DD0-9F45-4AB2-C88A-525D460852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894" y="3620194"/>
            <a:ext cx="4291584" cy="3218688"/>
          </a:xfrm>
          <a:prstGeom prst="rect">
            <a:avLst/>
          </a:prstGeom>
        </p:spPr>
      </p:pic>
      <p:pic>
        <p:nvPicPr>
          <p:cNvPr id="18" name="Image 17" descr="Une image contenant sol&#10;&#10;Le contenu généré par l’IA peut être incorrect.">
            <a:extLst>
              <a:ext uri="{FF2B5EF4-FFF2-40B4-BE49-F238E27FC236}">
                <a16:creationId xmlns:a16="http://schemas.microsoft.com/office/drawing/2014/main" id="{22C78390-F47C-9234-A5F6-3589C5F491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894" y="274043"/>
            <a:ext cx="4291584" cy="32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3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F4F8F-A604-8806-1B09-70E189614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A02D9C23-D001-BEB6-29E4-CDEC0A373E34}"/>
              </a:ext>
            </a:extLst>
          </p:cNvPr>
          <p:cNvSpPr txBox="1"/>
          <p:nvPr/>
        </p:nvSpPr>
        <p:spPr>
          <a:xfrm>
            <a:off x="147556" y="756575"/>
            <a:ext cx="1815814" cy="11922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600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Lumière polarisée photo de droite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fr-FR" sz="100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Focus black mix graphite + résine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1FD7712-9064-C661-4F08-29141EA71C8E}"/>
              </a:ext>
            </a:extLst>
          </p:cNvPr>
          <p:cNvSpPr txBox="1"/>
          <p:nvPr/>
        </p:nvSpPr>
        <p:spPr>
          <a:xfrm>
            <a:off x="2553369" y="16313"/>
            <a:ext cx="390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463 00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6EFC6F4E-5B6C-610E-2770-CD3E6008136C}"/>
              </a:ext>
            </a:extLst>
          </p:cNvPr>
          <p:cNvCxnSpPr/>
          <p:nvPr/>
        </p:nvCxnSpPr>
        <p:spPr>
          <a:xfrm>
            <a:off x="273292" y="3556462"/>
            <a:ext cx="1180523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75CE50E-A263-A6E9-8B80-2E8B745C8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43F-EBAE-48FE-B9A6-9703644CBAD4}" type="slidenum">
              <a:rPr lang="fr-FR" smtClean="0"/>
              <a:t>23</a:t>
            </a:fld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81203F7-5DFB-FCFF-53E5-DD8B07E6C32A}"/>
              </a:ext>
            </a:extLst>
          </p:cNvPr>
          <p:cNvSpPr txBox="1"/>
          <p:nvPr/>
        </p:nvSpPr>
        <p:spPr>
          <a:xfrm>
            <a:off x="273292" y="3887230"/>
            <a:ext cx="1815814" cy="14513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600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Lumière polarisée photo de droite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fr-FR" sz="100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Focus black mix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graphite + résine</a:t>
            </a:r>
            <a:endParaRPr lang="fr-FR" sz="1000" kern="120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Graphite + ré</a:t>
            </a:r>
          </a:p>
        </p:txBody>
      </p:sp>
      <p:pic>
        <p:nvPicPr>
          <p:cNvPr id="9" name="Image 8" descr="Une image contenant carte, Terre, nature&#10;&#10;Le contenu généré par l’IA peut être incorrect.">
            <a:extLst>
              <a:ext uri="{FF2B5EF4-FFF2-40B4-BE49-F238E27FC236}">
                <a16:creationId xmlns:a16="http://schemas.microsoft.com/office/drawing/2014/main" id="{1BED9DE2-D7AF-72DE-2CAA-29CE68907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692" y="3600925"/>
            <a:ext cx="4291584" cy="3218688"/>
          </a:xfrm>
          <a:prstGeom prst="rect">
            <a:avLst/>
          </a:prstGeom>
        </p:spPr>
      </p:pic>
      <p:pic>
        <p:nvPicPr>
          <p:cNvPr id="13" name="Image 12" descr="Une image contenant carte, Terre, eau, aérien&#10;&#10;Le contenu généré par l’IA peut être incorrect.">
            <a:extLst>
              <a:ext uri="{FF2B5EF4-FFF2-40B4-BE49-F238E27FC236}">
                <a16:creationId xmlns:a16="http://schemas.microsoft.com/office/drawing/2014/main" id="{577E1D0E-4706-6BE8-7F0F-E1A872059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599" y="3610139"/>
            <a:ext cx="4291584" cy="3218688"/>
          </a:xfrm>
          <a:prstGeom prst="rect">
            <a:avLst/>
          </a:prstGeom>
        </p:spPr>
      </p:pic>
      <p:pic>
        <p:nvPicPr>
          <p:cNvPr id="16" name="Image 15" descr="Une image contenant nature, carte, géologie, cratère&#10;&#10;Le contenu généré par l’IA peut être incorrect.">
            <a:extLst>
              <a:ext uri="{FF2B5EF4-FFF2-40B4-BE49-F238E27FC236}">
                <a16:creationId xmlns:a16="http://schemas.microsoft.com/office/drawing/2014/main" id="{84434940-BC2D-E5A1-25CD-C4F9FE7551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692" y="254925"/>
            <a:ext cx="4291584" cy="3218688"/>
          </a:xfrm>
          <a:prstGeom prst="rect">
            <a:avLst/>
          </a:prstGeom>
        </p:spPr>
      </p:pic>
      <p:pic>
        <p:nvPicPr>
          <p:cNvPr id="18" name="Image 17" descr="Une image contenant barrière de corail&#10;&#10;Le contenu généré par l’IA peut être incorrect.">
            <a:extLst>
              <a:ext uri="{FF2B5EF4-FFF2-40B4-BE49-F238E27FC236}">
                <a16:creationId xmlns:a16="http://schemas.microsoft.com/office/drawing/2014/main" id="{F6DD6BC0-FC8E-F116-56E1-45B35C1779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599" y="254925"/>
            <a:ext cx="4291584" cy="32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56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8E087-A2C7-C645-0356-6571C5628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carte, eau, natur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610B73DB-7ECB-A692-C96F-BB49AADD6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221" y="293312"/>
            <a:ext cx="4291584" cy="3218688"/>
          </a:xfrm>
          <a:prstGeom prst="rect">
            <a:avLst/>
          </a:prstGeom>
        </p:spPr>
      </p:pic>
      <p:pic>
        <p:nvPicPr>
          <p:cNvPr id="28" name="Image 27" descr="Une image contenant carte, nature, capture d’écran, Terre&#10;&#10;Le contenu généré par l’IA peut être incorrect.">
            <a:extLst>
              <a:ext uri="{FF2B5EF4-FFF2-40B4-BE49-F238E27FC236}">
                <a16:creationId xmlns:a16="http://schemas.microsoft.com/office/drawing/2014/main" id="{E2541A15-940E-90A5-9BF3-1A5712B1A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221" y="3639312"/>
            <a:ext cx="4291584" cy="321868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FEA7ED8-E932-5085-8E5E-D2A538D2C3FC}"/>
              </a:ext>
            </a:extLst>
          </p:cNvPr>
          <p:cNvSpPr txBox="1"/>
          <p:nvPr/>
        </p:nvSpPr>
        <p:spPr>
          <a:xfrm>
            <a:off x="147556" y="756576"/>
            <a:ext cx="1815814" cy="3887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600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83BE1CB-0555-C4F5-D183-C367A93D8D29}"/>
              </a:ext>
            </a:extLst>
          </p:cNvPr>
          <p:cNvSpPr txBox="1"/>
          <p:nvPr/>
        </p:nvSpPr>
        <p:spPr>
          <a:xfrm>
            <a:off x="2553369" y="16313"/>
            <a:ext cx="390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463 00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EE91B504-DE9B-D527-30DF-46D0AC48C7C9}"/>
              </a:ext>
            </a:extLst>
          </p:cNvPr>
          <p:cNvCxnSpPr/>
          <p:nvPr/>
        </p:nvCxnSpPr>
        <p:spPr>
          <a:xfrm>
            <a:off x="273292" y="3556462"/>
            <a:ext cx="1180523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3B76296-2BA3-F723-730A-458B8D99B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43F-EBAE-48FE-B9A6-9703644CBAD4}" type="slidenum">
              <a:rPr lang="fr-FR" smtClean="0"/>
              <a:t>24</a:t>
            </a:fld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6888DD7-4FC9-5D05-C849-32312BA971F2}"/>
              </a:ext>
            </a:extLst>
          </p:cNvPr>
          <p:cNvSpPr txBox="1"/>
          <p:nvPr/>
        </p:nvSpPr>
        <p:spPr>
          <a:xfrm>
            <a:off x="273292" y="3610139"/>
            <a:ext cx="1815814" cy="583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600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Graphite + ré</a:t>
            </a:r>
          </a:p>
        </p:txBody>
      </p:sp>
      <p:sp>
        <p:nvSpPr>
          <p:cNvPr id="14" name="Légende : flèche courbée 13">
            <a:extLst>
              <a:ext uri="{FF2B5EF4-FFF2-40B4-BE49-F238E27FC236}">
                <a16:creationId xmlns:a16="http://schemas.microsoft.com/office/drawing/2014/main" id="{81963FA0-975F-DDB9-CB6B-8868BE587084}"/>
              </a:ext>
            </a:extLst>
          </p:cNvPr>
          <p:cNvSpPr/>
          <p:nvPr/>
        </p:nvSpPr>
        <p:spPr>
          <a:xfrm>
            <a:off x="647252" y="1223283"/>
            <a:ext cx="988859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41416"/>
              <a:gd name="adj6" fmla="val 398940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Cu Electro</a:t>
            </a:r>
          </a:p>
        </p:txBody>
      </p:sp>
      <p:sp>
        <p:nvSpPr>
          <p:cNvPr id="16" name="Légende : flèche courbée 15">
            <a:extLst>
              <a:ext uri="{FF2B5EF4-FFF2-40B4-BE49-F238E27FC236}">
                <a16:creationId xmlns:a16="http://schemas.microsoft.com/office/drawing/2014/main" id="{0332797D-F5BE-82F4-BADF-6FC19D8944AB}"/>
              </a:ext>
            </a:extLst>
          </p:cNvPr>
          <p:cNvSpPr/>
          <p:nvPr/>
        </p:nvSpPr>
        <p:spPr>
          <a:xfrm>
            <a:off x="561031" y="4594797"/>
            <a:ext cx="988859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62201"/>
              <a:gd name="adj6" fmla="val 486740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tx1"/>
                </a:solidFill>
              </a:rPr>
              <a:t>Fledspath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17" name="Légende : flèche courbée 16">
            <a:extLst>
              <a:ext uri="{FF2B5EF4-FFF2-40B4-BE49-F238E27FC236}">
                <a16:creationId xmlns:a16="http://schemas.microsoft.com/office/drawing/2014/main" id="{EB21CD18-11D7-564A-C570-BE6D871A560A}"/>
              </a:ext>
            </a:extLst>
          </p:cNvPr>
          <p:cNvSpPr/>
          <p:nvPr/>
        </p:nvSpPr>
        <p:spPr>
          <a:xfrm>
            <a:off x="561032" y="2857157"/>
            <a:ext cx="988859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-114470"/>
              <a:gd name="adj6" fmla="val 406412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MoS2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6C51BB2D-3596-3DBD-24D9-B8B7818B0378}"/>
              </a:ext>
            </a:extLst>
          </p:cNvPr>
          <p:cNvCxnSpPr>
            <a:cxnSpLocks/>
          </p:cNvCxnSpPr>
          <p:nvPr/>
        </p:nvCxnSpPr>
        <p:spPr>
          <a:xfrm flipV="1">
            <a:off x="1658444" y="2093008"/>
            <a:ext cx="2193120" cy="98633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999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FE31E-8434-B846-6D41-C1274E25B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559D9DAD-4781-A31A-3E4D-E46B36C3D939}"/>
              </a:ext>
            </a:extLst>
          </p:cNvPr>
          <p:cNvSpPr txBox="1"/>
          <p:nvPr/>
        </p:nvSpPr>
        <p:spPr>
          <a:xfrm>
            <a:off x="2560320" y="168405"/>
            <a:ext cx="7680960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Nuance 563 12</a:t>
            </a:r>
            <a:endParaRPr lang="fr-FR" sz="1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7AF587E-356B-0A07-06CC-F20AD0C2BDE0}"/>
              </a:ext>
            </a:extLst>
          </p:cNvPr>
          <p:cNvSpPr txBox="1"/>
          <p:nvPr/>
        </p:nvSpPr>
        <p:spPr>
          <a:xfrm>
            <a:off x="392908" y="3122798"/>
            <a:ext cx="107251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Commentaires</a:t>
            </a:r>
            <a:r>
              <a:rPr lang="fr-FR" dirty="0"/>
              <a:t> :</a:t>
            </a:r>
          </a:p>
          <a:p>
            <a:endParaRPr lang="fr-FR" dirty="0"/>
          </a:p>
          <a:p>
            <a:r>
              <a:rPr lang="fr-FR" sz="1400" dirty="0"/>
              <a:t>Examen réalisé sur coupe parallèle à la direction de compression. </a:t>
            </a:r>
          </a:p>
          <a:p>
            <a:r>
              <a:rPr lang="fr-FR" sz="1400" dirty="0"/>
              <a:t>Préparation et enrobage dans résine Epoxy.</a:t>
            </a:r>
          </a:p>
          <a:p>
            <a:r>
              <a:rPr lang="fr-FR" sz="1400" dirty="0"/>
              <a:t> 3 grossissements  : x 50 ( échelle 500 µm ) - x 200 ( échelle 100 µm )  - x 600 ( échelle 50 µm )</a:t>
            </a:r>
          </a:p>
          <a:p>
            <a:endParaRPr lang="fr-FR" sz="1400" dirty="0"/>
          </a:p>
          <a:p>
            <a:r>
              <a:rPr lang="fr-FR" sz="1400" dirty="0"/>
              <a:t>Réseau de Cu discontinu.</a:t>
            </a:r>
          </a:p>
          <a:p>
            <a:r>
              <a:rPr lang="fr-FR" sz="1400" dirty="0"/>
              <a:t>Black mix en amas &lt; 200µm en majorité. Quelques gros amas pouvant atteindre 550µm de longueur.</a:t>
            </a:r>
          </a:p>
          <a:p>
            <a:r>
              <a:rPr lang="fr-FR" sz="1400" dirty="0"/>
              <a:t>MoS2 en paillettes ou amas &lt; 100µm.</a:t>
            </a:r>
          </a:p>
          <a:p>
            <a:r>
              <a:rPr lang="fr-FR" sz="1400" dirty="0" err="1"/>
              <a:t>SiC</a:t>
            </a:r>
            <a:r>
              <a:rPr lang="fr-FR" sz="1400" dirty="0"/>
              <a:t> ≤ 40 µm.</a:t>
            </a:r>
          </a:p>
          <a:p>
            <a:endParaRPr lang="fr-FR" sz="14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207BE2B-745A-0346-FA99-E5BE404950E5}"/>
              </a:ext>
            </a:extLst>
          </p:cNvPr>
          <p:cNvSpPr txBox="1"/>
          <p:nvPr/>
        </p:nvSpPr>
        <p:spPr>
          <a:xfrm>
            <a:off x="524479" y="674933"/>
            <a:ext cx="9735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Composition</a:t>
            </a:r>
            <a:r>
              <a:rPr lang="fr-FR" dirty="0"/>
              <a:t> : ( en % massique )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F9017AE8-A2D6-80FC-C982-4B48B90B7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43F-EBAE-48FE-B9A6-9703644CBAD4}" type="slidenum">
              <a:rPr lang="fr-FR" smtClean="0"/>
              <a:t>25</a:t>
            </a:fld>
            <a:endParaRPr lang="fr-FR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AD0D1303-A01B-1C54-805E-0DDC7FD92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741831"/>
              </p:ext>
            </p:extLst>
          </p:nvPr>
        </p:nvGraphicFramePr>
        <p:xfrm>
          <a:off x="392908" y="1105631"/>
          <a:ext cx="10584000" cy="172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1219741422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121113088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400325585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613951673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129616728"/>
                    </a:ext>
                  </a:extLst>
                </a:gridCol>
                <a:gridCol w="3384000">
                  <a:extLst>
                    <a:ext uri="{9D8B030D-6E8A-4147-A177-3AD203B41FA5}">
                      <a16:colId xmlns:a16="http://schemas.microsoft.com/office/drawing/2014/main" val="2851692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Cuivre Electrolytique</a:t>
                      </a:r>
                    </a:p>
                    <a:p>
                      <a:pPr algn="ctr"/>
                      <a:r>
                        <a:rPr lang="fr-FR" sz="1400" dirty="0"/>
                        <a:t> moyen CH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Cuivre </a:t>
                      </a:r>
                    </a:p>
                    <a:p>
                      <a:pPr algn="ctr"/>
                      <a:r>
                        <a:rPr lang="fr-FR" sz="1400" dirty="0"/>
                        <a:t>argenté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MoS2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/>
                        <a:t>Lubolid</a:t>
                      </a:r>
                      <a:r>
                        <a:rPr lang="fr-FR" sz="1400" dirty="0"/>
                        <a:t> D51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Abrasif </a:t>
                      </a:r>
                      <a:r>
                        <a:rPr lang="fr-FR" sz="1400" dirty="0" err="1"/>
                        <a:t>SiC</a:t>
                      </a:r>
                      <a:r>
                        <a:rPr lang="fr-FR" sz="1400" dirty="0"/>
                        <a:t> 500</a:t>
                      </a:r>
                    </a:p>
                    <a:p>
                      <a:pPr algn="ctr"/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Black mix 034 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228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i="1" dirty="0"/>
                        <a:t>Graphite naturel brésilien / 92  +</a:t>
                      </a:r>
                    </a:p>
                    <a:p>
                      <a:pPr algn="ctr"/>
                      <a:r>
                        <a:rPr lang="fr-FR" sz="1200" i="1" dirty="0"/>
                        <a:t>résine polyamide </a:t>
                      </a:r>
                      <a:r>
                        <a:rPr lang="fr-FR" sz="1200" i="1" dirty="0" err="1"/>
                        <a:t>Elvamide</a:t>
                      </a:r>
                      <a:r>
                        <a:rPr lang="fr-FR" sz="1200" i="1" dirty="0"/>
                        <a:t> / 8</a:t>
                      </a:r>
                    </a:p>
                    <a:p>
                      <a:pPr algn="ctr"/>
                      <a:r>
                        <a:rPr lang="fr-FR" sz="1100" i="1" dirty="0"/>
                        <a:t>Sélection granulométrique 0 – 1000 µm</a:t>
                      </a:r>
                      <a:endParaRPr lang="fr-FR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07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47,5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45,7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954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5646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7B71C-6EB0-AA88-F7E0-FDB329E44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AED047F3-9472-50B2-CBF3-E5DDD4B0D16B}"/>
              </a:ext>
            </a:extLst>
          </p:cNvPr>
          <p:cNvSpPr txBox="1"/>
          <p:nvPr/>
        </p:nvSpPr>
        <p:spPr>
          <a:xfrm>
            <a:off x="183561" y="560047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50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032A4C1-0DC8-A5AF-22B8-17D08EF69CC5}"/>
              </a:ext>
            </a:extLst>
          </p:cNvPr>
          <p:cNvSpPr txBox="1"/>
          <p:nvPr/>
        </p:nvSpPr>
        <p:spPr>
          <a:xfrm>
            <a:off x="2748442" y="34041"/>
            <a:ext cx="390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563 12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E38D253-2569-5F1C-F4F6-9C4ECE6CC57C}"/>
              </a:ext>
            </a:extLst>
          </p:cNvPr>
          <p:cNvSpPr txBox="1"/>
          <p:nvPr/>
        </p:nvSpPr>
        <p:spPr>
          <a:xfrm>
            <a:off x="273292" y="3568819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200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FF7F8C2C-846B-1B73-8BA0-4ED923955A77}"/>
              </a:ext>
            </a:extLst>
          </p:cNvPr>
          <p:cNvCxnSpPr/>
          <p:nvPr/>
        </p:nvCxnSpPr>
        <p:spPr>
          <a:xfrm>
            <a:off x="273292" y="3556462"/>
            <a:ext cx="1180523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C33AA28-6AC6-F54B-E2B9-B358F80B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43F-EBAE-48FE-B9A6-9703644CBAD4}" type="slidenum">
              <a:rPr lang="fr-FR" smtClean="0"/>
              <a:t>26</a:t>
            </a:fld>
            <a:endParaRPr lang="fr-FR"/>
          </a:p>
        </p:txBody>
      </p:sp>
      <p:pic>
        <p:nvPicPr>
          <p:cNvPr id="6" name="Image 5" descr="Une image contenant eau, plein air, sol&#10;&#10;Le contenu généré par l’IA peut être incorrect.">
            <a:extLst>
              <a:ext uri="{FF2B5EF4-FFF2-40B4-BE49-F238E27FC236}">
                <a16:creationId xmlns:a16="http://schemas.microsoft.com/office/drawing/2014/main" id="{74D7ECCE-A5A1-4E63-C7FC-6AB080777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442" y="3583197"/>
            <a:ext cx="4291584" cy="3218688"/>
          </a:xfrm>
          <a:prstGeom prst="rect">
            <a:avLst/>
          </a:prstGeom>
        </p:spPr>
      </p:pic>
      <p:pic>
        <p:nvPicPr>
          <p:cNvPr id="10" name="Image 9" descr="Une image contenant capture d’écran&#10;&#10;Le contenu généré par l’IA peut être incorrect.">
            <a:extLst>
              <a:ext uri="{FF2B5EF4-FFF2-40B4-BE49-F238E27FC236}">
                <a16:creationId xmlns:a16="http://schemas.microsoft.com/office/drawing/2014/main" id="{DC085F95-B788-8FE2-6040-9DE30EB68E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442" y="284065"/>
            <a:ext cx="4291584" cy="3218688"/>
          </a:xfrm>
          <a:prstGeom prst="rect">
            <a:avLst/>
          </a:prstGeom>
        </p:spPr>
      </p:pic>
      <p:pic>
        <p:nvPicPr>
          <p:cNvPr id="14" name="Image 13" descr="Une image contenant sol, marron, capture d’écran, plein air&#10;&#10;Le contenu généré par l’IA peut être incorrect.">
            <a:extLst>
              <a:ext uri="{FF2B5EF4-FFF2-40B4-BE49-F238E27FC236}">
                <a16:creationId xmlns:a16="http://schemas.microsoft.com/office/drawing/2014/main" id="{A171E89D-50A6-DB72-A983-09169DE549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907" y="3583197"/>
            <a:ext cx="4291584" cy="3218688"/>
          </a:xfrm>
          <a:prstGeom prst="rect">
            <a:avLst/>
          </a:prstGeom>
        </p:spPr>
      </p:pic>
      <p:pic>
        <p:nvPicPr>
          <p:cNvPr id="17" name="Image 16" descr="Une image contenant marron, sol, plein air&#10;&#10;Le contenu généré par l’IA peut être incorrect.">
            <a:extLst>
              <a:ext uri="{FF2B5EF4-FFF2-40B4-BE49-F238E27FC236}">
                <a16:creationId xmlns:a16="http://schemas.microsoft.com/office/drawing/2014/main" id="{51558AEC-0C1A-FC95-B41D-657FFA229A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907" y="284065"/>
            <a:ext cx="4291584" cy="32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76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09D92-BF35-CE79-C2E4-A1A304C6A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3FE01351-A928-797F-B062-B819989B0477}"/>
              </a:ext>
            </a:extLst>
          </p:cNvPr>
          <p:cNvSpPr txBox="1"/>
          <p:nvPr/>
        </p:nvSpPr>
        <p:spPr>
          <a:xfrm>
            <a:off x="147556" y="756575"/>
            <a:ext cx="1815814" cy="11922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600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Lumière polarisée photo de droite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fr-FR" sz="100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Focus black mix graphite + résine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B7A4B8A-A6C8-2304-9125-48B8FCDC4BF5}"/>
              </a:ext>
            </a:extLst>
          </p:cNvPr>
          <p:cNvSpPr txBox="1"/>
          <p:nvPr/>
        </p:nvSpPr>
        <p:spPr>
          <a:xfrm>
            <a:off x="2553369" y="16313"/>
            <a:ext cx="390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563 012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FB4441E-8E7D-574E-7984-711D0E87D0C0}"/>
              </a:ext>
            </a:extLst>
          </p:cNvPr>
          <p:cNvCxnSpPr/>
          <p:nvPr/>
        </p:nvCxnSpPr>
        <p:spPr>
          <a:xfrm>
            <a:off x="273292" y="3556462"/>
            <a:ext cx="1180523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C84AB70-C44B-8F57-8CC1-79BA89566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43F-EBAE-48FE-B9A6-9703644CBAD4}" type="slidenum">
              <a:rPr lang="fr-FR" smtClean="0"/>
              <a:t>27</a:t>
            </a:fld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DC178AC-38D5-36BB-2E02-638EE7860C4C}"/>
              </a:ext>
            </a:extLst>
          </p:cNvPr>
          <p:cNvSpPr txBox="1"/>
          <p:nvPr/>
        </p:nvSpPr>
        <p:spPr>
          <a:xfrm>
            <a:off x="273292" y="3610139"/>
            <a:ext cx="1815814" cy="6570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600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Lumière polarisée photo de </a:t>
            </a:r>
            <a:r>
              <a:rPr lang="fr-FR" sz="1000" kern="1200" dirty="0" err="1">
                <a:solidFill>
                  <a:srgbClr val="0070C0"/>
                </a:solidFill>
                <a:latin typeface="+mj-lt"/>
                <a:ea typeface="+mj-ea"/>
                <a:cs typeface="+mj-cs"/>
              </a:rPr>
              <a:t>droite</a:t>
            </a:r>
            <a:r>
              <a:rPr lang="fr-FR" sz="1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raphite</a:t>
            </a:r>
            <a:r>
              <a:rPr lang="fr-FR" sz="1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+ ré</a:t>
            </a:r>
          </a:p>
        </p:txBody>
      </p:sp>
      <p:pic>
        <p:nvPicPr>
          <p:cNvPr id="30" name="Image 29" descr="Une image contenant barrière de corail, carte&#10;&#10;Le contenu généré par l’IA peut être incorrect.">
            <a:extLst>
              <a:ext uri="{FF2B5EF4-FFF2-40B4-BE49-F238E27FC236}">
                <a16:creationId xmlns:a16="http://schemas.microsoft.com/office/drawing/2014/main" id="{C34B6740-C48B-F7C7-AAD0-AC742AD35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450" y="284098"/>
            <a:ext cx="4291584" cy="3218688"/>
          </a:xfrm>
          <a:prstGeom prst="rect">
            <a:avLst/>
          </a:prstGeom>
        </p:spPr>
      </p:pic>
      <p:pic>
        <p:nvPicPr>
          <p:cNvPr id="32" name="Image 31" descr="Une image contenant nature, marron, sol, cratère&#10;&#10;Le contenu généré par l’IA peut être incorrect.">
            <a:extLst>
              <a:ext uri="{FF2B5EF4-FFF2-40B4-BE49-F238E27FC236}">
                <a16:creationId xmlns:a16="http://schemas.microsoft.com/office/drawing/2014/main" id="{3B070249-E846-5DA5-23DA-D4D02089F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132" y="291560"/>
            <a:ext cx="4291584" cy="3218688"/>
          </a:xfrm>
          <a:prstGeom prst="rect">
            <a:avLst/>
          </a:prstGeom>
        </p:spPr>
      </p:pic>
      <p:pic>
        <p:nvPicPr>
          <p:cNvPr id="38" name="Image 37" descr="Une image contenant barrière de corail, carte, art&#10;&#10;Le contenu généré par l’IA peut être incorrect.">
            <a:extLst>
              <a:ext uri="{FF2B5EF4-FFF2-40B4-BE49-F238E27FC236}">
                <a16:creationId xmlns:a16="http://schemas.microsoft.com/office/drawing/2014/main" id="{7A73B4C0-0DE8-453C-7531-B71E14EBC7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450" y="3602677"/>
            <a:ext cx="4291584" cy="3218688"/>
          </a:xfrm>
          <a:prstGeom prst="rect">
            <a:avLst/>
          </a:prstGeom>
        </p:spPr>
      </p:pic>
      <p:pic>
        <p:nvPicPr>
          <p:cNvPr id="40" name="Image 39" descr="Une image contenant carte, nature&#10;&#10;Le contenu généré par l’IA peut être incorrect.">
            <a:extLst>
              <a:ext uri="{FF2B5EF4-FFF2-40B4-BE49-F238E27FC236}">
                <a16:creationId xmlns:a16="http://schemas.microsoft.com/office/drawing/2014/main" id="{E268A82E-2EA2-F2CE-F684-94BA435276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132" y="3602677"/>
            <a:ext cx="4291584" cy="3218688"/>
          </a:xfrm>
          <a:prstGeom prst="rect">
            <a:avLst/>
          </a:prstGeom>
        </p:spPr>
      </p:pic>
      <p:sp>
        <p:nvSpPr>
          <p:cNvPr id="42" name="Légende : flèche courbée 41">
            <a:extLst>
              <a:ext uri="{FF2B5EF4-FFF2-40B4-BE49-F238E27FC236}">
                <a16:creationId xmlns:a16="http://schemas.microsoft.com/office/drawing/2014/main" id="{F8CB195D-DC46-EC5D-1E9C-F11711EA1D59}"/>
              </a:ext>
            </a:extLst>
          </p:cNvPr>
          <p:cNvSpPr/>
          <p:nvPr/>
        </p:nvSpPr>
        <p:spPr>
          <a:xfrm>
            <a:off x="394777" y="4436575"/>
            <a:ext cx="988859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-77058"/>
              <a:gd name="adj6" fmla="val 264438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tx1"/>
                </a:solidFill>
              </a:rPr>
              <a:t>SiC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43" name="Légende : flèche courbée 42">
            <a:extLst>
              <a:ext uri="{FF2B5EF4-FFF2-40B4-BE49-F238E27FC236}">
                <a16:creationId xmlns:a16="http://schemas.microsoft.com/office/drawing/2014/main" id="{F95BDDEC-0474-8396-BDFD-2EACBFAE6031}"/>
              </a:ext>
            </a:extLst>
          </p:cNvPr>
          <p:cNvSpPr/>
          <p:nvPr/>
        </p:nvSpPr>
        <p:spPr>
          <a:xfrm>
            <a:off x="394776" y="4941864"/>
            <a:ext cx="988859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-56273"/>
              <a:gd name="adj6" fmla="val 387732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MoS2</a:t>
            </a:r>
          </a:p>
        </p:txBody>
      </p:sp>
      <p:sp>
        <p:nvSpPr>
          <p:cNvPr id="44" name="Légende : flèche courbée 43">
            <a:extLst>
              <a:ext uri="{FF2B5EF4-FFF2-40B4-BE49-F238E27FC236}">
                <a16:creationId xmlns:a16="http://schemas.microsoft.com/office/drawing/2014/main" id="{94B5BC3B-0B5B-111C-C09F-F28CABC1F071}"/>
              </a:ext>
            </a:extLst>
          </p:cNvPr>
          <p:cNvSpPr/>
          <p:nvPr/>
        </p:nvSpPr>
        <p:spPr>
          <a:xfrm>
            <a:off x="394776" y="5447153"/>
            <a:ext cx="988859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137025"/>
              <a:gd name="adj6" fmla="val 502619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Cu argenté</a:t>
            </a:r>
          </a:p>
          <a:p>
            <a:pPr algn="ctr"/>
            <a:r>
              <a:rPr lang="fr-FR" sz="1200" dirty="0">
                <a:solidFill>
                  <a:schemeClr val="tx1"/>
                </a:solidFill>
              </a:rPr>
              <a:t>( lamellaire )</a:t>
            </a:r>
          </a:p>
        </p:txBody>
      </p:sp>
      <p:sp>
        <p:nvSpPr>
          <p:cNvPr id="45" name="Légende : flèche courbée 44">
            <a:extLst>
              <a:ext uri="{FF2B5EF4-FFF2-40B4-BE49-F238E27FC236}">
                <a16:creationId xmlns:a16="http://schemas.microsoft.com/office/drawing/2014/main" id="{606B737D-01EA-811D-91D9-9E75386D4486}"/>
              </a:ext>
            </a:extLst>
          </p:cNvPr>
          <p:cNvSpPr/>
          <p:nvPr/>
        </p:nvSpPr>
        <p:spPr>
          <a:xfrm>
            <a:off x="394776" y="5952442"/>
            <a:ext cx="988859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97534"/>
              <a:gd name="adj6" fmla="val 530640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tx1"/>
                </a:solidFill>
              </a:rPr>
              <a:t>Lubolid</a:t>
            </a:r>
            <a:endParaRPr lang="fr-F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517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3F82E-3751-FD49-B018-4AC23DD74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B446C03F-F5CD-FF4C-99FE-04BC7E7B5A69}"/>
              </a:ext>
            </a:extLst>
          </p:cNvPr>
          <p:cNvSpPr txBox="1"/>
          <p:nvPr/>
        </p:nvSpPr>
        <p:spPr>
          <a:xfrm>
            <a:off x="147556" y="756576"/>
            <a:ext cx="1815814" cy="814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600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Lumière polarisée photo de droite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fr-FR" sz="100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0D8BB5-3832-9D18-3F1F-223C0BDB9BF3}"/>
              </a:ext>
            </a:extLst>
          </p:cNvPr>
          <p:cNvSpPr txBox="1"/>
          <p:nvPr/>
        </p:nvSpPr>
        <p:spPr>
          <a:xfrm>
            <a:off x="2553369" y="16313"/>
            <a:ext cx="390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563 12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7148A19B-E6C7-403F-A69E-636E838DAFC2}"/>
              </a:ext>
            </a:extLst>
          </p:cNvPr>
          <p:cNvCxnSpPr/>
          <p:nvPr/>
        </p:nvCxnSpPr>
        <p:spPr>
          <a:xfrm>
            <a:off x="273292" y="3556462"/>
            <a:ext cx="1180523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43F6B9F-25A7-A28A-41B1-D908212C3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43F-EBAE-48FE-B9A6-9703644CBAD4}" type="slidenum">
              <a:rPr lang="fr-FR" smtClean="0"/>
              <a:t>28</a:t>
            </a:fld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662DECB-5C4D-4199-2277-39058CFD4FA5}"/>
              </a:ext>
            </a:extLst>
          </p:cNvPr>
          <p:cNvSpPr txBox="1"/>
          <p:nvPr/>
        </p:nvSpPr>
        <p:spPr>
          <a:xfrm>
            <a:off x="394776" y="3458324"/>
            <a:ext cx="1815814" cy="814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600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Lumière polarisée photo de </a:t>
            </a:r>
            <a:r>
              <a:rPr lang="fr-FR" sz="1000" kern="1200" dirty="0" err="1">
                <a:solidFill>
                  <a:srgbClr val="0070C0"/>
                </a:solidFill>
                <a:latin typeface="+mj-lt"/>
                <a:ea typeface="+mj-ea"/>
                <a:cs typeface="+mj-cs"/>
              </a:rPr>
              <a:t>droite</a:t>
            </a:r>
            <a:r>
              <a:rPr lang="fr-FR" sz="1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Graphite</a:t>
            </a:r>
            <a:r>
              <a:rPr lang="fr-FR" sz="1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+ ré</a:t>
            </a:r>
          </a:p>
        </p:txBody>
      </p:sp>
      <p:pic>
        <p:nvPicPr>
          <p:cNvPr id="3" name="Image 2" descr="Une image contenant carte, sol&#10;&#10;Le contenu généré par l’IA peut être incorrect.">
            <a:extLst>
              <a:ext uri="{FF2B5EF4-FFF2-40B4-BE49-F238E27FC236}">
                <a16:creationId xmlns:a16="http://schemas.microsoft.com/office/drawing/2014/main" id="{3874715A-FD43-853B-F154-5169604E4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312" y="3587062"/>
            <a:ext cx="4291584" cy="3218688"/>
          </a:xfrm>
          <a:prstGeom prst="rect">
            <a:avLst/>
          </a:prstGeom>
        </p:spPr>
      </p:pic>
      <p:pic>
        <p:nvPicPr>
          <p:cNvPr id="4" name="Image 3" descr="Une image contenant sol, capture d’écran, nature&#10;&#10;Le contenu généré par l’IA peut être incorrect.">
            <a:extLst>
              <a:ext uri="{FF2B5EF4-FFF2-40B4-BE49-F238E27FC236}">
                <a16:creationId xmlns:a16="http://schemas.microsoft.com/office/drawing/2014/main" id="{795F7B74-E878-401A-59EF-18EC97E06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312" y="256365"/>
            <a:ext cx="4291584" cy="3218688"/>
          </a:xfrm>
          <a:prstGeom prst="rect">
            <a:avLst/>
          </a:prstGeom>
        </p:spPr>
      </p:pic>
      <p:pic>
        <p:nvPicPr>
          <p:cNvPr id="8" name="Image 7" descr="Une image contenant barrière de corail, art&#10;&#10;Le contenu généré par l’IA peut être incorrect.">
            <a:extLst>
              <a:ext uri="{FF2B5EF4-FFF2-40B4-BE49-F238E27FC236}">
                <a16:creationId xmlns:a16="http://schemas.microsoft.com/office/drawing/2014/main" id="{CB2ADE49-7C8B-3A97-E6C6-DBA9D188D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075" y="3600925"/>
            <a:ext cx="4291584" cy="3218688"/>
          </a:xfrm>
          <a:prstGeom prst="rect">
            <a:avLst/>
          </a:prstGeom>
        </p:spPr>
      </p:pic>
      <p:pic>
        <p:nvPicPr>
          <p:cNvPr id="12" name="Image 11" descr="Une image contenant capture d’écran, barrière de corail, marron, art&#10;&#10;Le contenu généré par l’IA peut être incorrect.">
            <a:extLst>
              <a:ext uri="{FF2B5EF4-FFF2-40B4-BE49-F238E27FC236}">
                <a16:creationId xmlns:a16="http://schemas.microsoft.com/office/drawing/2014/main" id="{A36785F0-EFF7-5752-CBA7-864F4E3224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075" y="239636"/>
            <a:ext cx="4291584" cy="3218688"/>
          </a:xfrm>
          <a:prstGeom prst="rect">
            <a:avLst/>
          </a:prstGeom>
        </p:spPr>
      </p:pic>
      <p:sp>
        <p:nvSpPr>
          <p:cNvPr id="14" name="Légende : flèche courbée 13">
            <a:extLst>
              <a:ext uri="{FF2B5EF4-FFF2-40B4-BE49-F238E27FC236}">
                <a16:creationId xmlns:a16="http://schemas.microsoft.com/office/drawing/2014/main" id="{AC0F7C8D-D371-CF91-1550-347DBA42E4A0}"/>
              </a:ext>
            </a:extLst>
          </p:cNvPr>
          <p:cNvSpPr/>
          <p:nvPr/>
        </p:nvSpPr>
        <p:spPr>
          <a:xfrm>
            <a:off x="394776" y="5952442"/>
            <a:ext cx="988859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118319"/>
              <a:gd name="adj6" fmla="val 427895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tx1"/>
                </a:solidFill>
              </a:rPr>
              <a:t>Lubolid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15" name="Légende : flèche courbée 14">
            <a:extLst>
              <a:ext uri="{FF2B5EF4-FFF2-40B4-BE49-F238E27FC236}">
                <a16:creationId xmlns:a16="http://schemas.microsoft.com/office/drawing/2014/main" id="{9A7AAC67-D9F5-1B63-D7A1-0F29E21FCD10}"/>
              </a:ext>
            </a:extLst>
          </p:cNvPr>
          <p:cNvSpPr/>
          <p:nvPr/>
        </p:nvSpPr>
        <p:spPr>
          <a:xfrm>
            <a:off x="394776" y="5447153"/>
            <a:ext cx="988859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-172668"/>
              <a:gd name="adj6" fmla="val 555859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Cu argenté</a:t>
            </a:r>
          </a:p>
          <a:p>
            <a:pPr algn="ctr"/>
            <a:r>
              <a:rPr lang="fr-FR" sz="1200" dirty="0">
                <a:solidFill>
                  <a:schemeClr val="tx1"/>
                </a:solidFill>
              </a:rPr>
              <a:t>( lamellaire )</a:t>
            </a:r>
          </a:p>
        </p:txBody>
      </p:sp>
      <p:sp>
        <p:nvSpPr>
          <p:cNvPr id="17" name="Légende : flèche courbée 16">
            <a:extLst>
              <a:ext uri="{FF2B5EF4-FFF2-40B4-BE49-F238E27FC236}">
                <a16:creationId xmlns:a16="http://schemas.microsoft.com/office/drawing/2014/main" id="{E4BE1D87-D704-5DED-494F-A02969DD9D63}"/>
              </a:ext>
            </a:extLst>
          </p:cNvPr>
          <p:cNvSpPr/>
          <p:nvPr/>
        </p:nvSpPr>
        <p:spPr>
          <a:xfrm>
            <a:off x="273292" y="2689446"/>
            <a:ext cx="988859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58043"/>
              <a:gd name="adj6" fmla="val 347568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tx1"/>
                </a:solidFill>
              </a:rPr>
              <a:t>SiC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19" name="Légende : flèche courbée 18">
            <a:extLst>
              <a:ext uri="{FF2B5EF4-FFF2-40B4-BE49-F238E27FC236}">
                <a16:creationId xmlns:a16="http://schemas.microsoft.com/office/drawing/2014/main" id="{D4F95CDB-C765-013E-8C5D-A28DC6862CED}"/>
              </a:ext>
            </a:extLst>
          </p:cNvPr>
          <p:cNvSpPr/>
          <p:nvPr/>
        </p:nvSpPr>
        <p:spPr>
          <a:xfrm>
            <a:off x="273292" y="2071617"/>
            <a:ext cx="988859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161967"/>
              <a:gd name="adj6" fmla="val 563332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MoS2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FADC77E3-A3FA-2B44-6026-03F580E3F1E9}"/>
              </a:ext>
            </a:extLst>
          </p:cNvPr>
          <p:cNvCxnSpPr>
            <a:cxnSpLocks/>
          </p:cNvCxnSpPr>
          <p:nvPr/>
        </p:nvCxnSpPr>
        <p:spPr>
          <a:xfrm flipV="1">
            <a:off x="1406077" y="1200085"/>
            <a:ext cx="3987959" cy="107136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435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8A9AB-7D09-99A8-3D81-2B03D0ED5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 descr="Une image contenant plein air, sol, neige, hiver&#10;&#10;Le contenu généré par l’IA peut être incorrect.">
            <a:extLst>
              <a:ext uri="{FF2B5EF4-FFF2-40B4-BE49-F238E27FC236}">
                <a16:creationId xmlns:a16="http://schemas.microsoft.com/office/drawing/2014/main" id="{AA11A4E1-CB7E-06DE-73CB-D70D74E9D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978" y="3605271"/>
            <a:ext cx="4291584" cy="3218688"/>
          </a:xfrm>
          <a:prstGeom prst="rect">
            <a:avLst/>
          </a:prstGeom>
        </p:spPr>
      </p:pic>
      <p:pic>
        <p:nvPicPr>
          <p:cNvPr id="9" name="Image 8" descr="Une image contenant sol, plein air&#10;&#10;Le contenu généré par l’IA peut être incorrect.">
            <a:extLst>
              <a:ext uri="{FF2B5EF4-FFF2-40B4-BE49-F238E27FC236}">
                <a16:creationId xmlns:a16="http://schemas.microsoft.com/office/drawing/2014/main" id="{CA962057-3EFE-80AB-DE82-B3627B821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978" y="282227"/>
            <a:ext cx="4291584" cy="321868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53DBBD2-F6D8-F893-1827-FA72C8159F49}"/>
              </a:ext>
            </a:extLst>
          </p:cNvPr>
          <p:cNvSpPr txBox="1"/>
          <p:nvPr/>
        </p:nvSpPr>
        <p:spPr>
          <a:xfrm>
            <a:off x="183561" y="560047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50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0E31060-AF8A-5D69-7DAA-5DD412F65543}"/>
              </a:ext>
            </a:extLst>
          </p:cNvPr>
          <p:cNvSpPr txBox="1"/>
          <p:nvPr/>
        </p:nvSpPr>
        <p:spPr>
          <a:xfrm>
            <a:off x="2748442" y="34041"/>
            <a:ext cx="390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461 02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5394501-9B14-901E-3B33-75F420188117}"/>
              </a:ext>
            </a:extLst>
          </p:cNvPr>
          <p:cNvSpPr txBox="1"/>
          <p:nvPr/>
        </p:nvSpPr>
        <p:spPr>
          <a:xfrm>
            <a:off x="273292" y="3568819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200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8C63478-90EB-8D87-961D-6ABB335F70A6}"/>
              </a:ext>
            </a:extLst>
          </p:cNvPr>
          <p:cNvCxnSpPr/>
          <p:nvPr/>
        </p:nvCxnSpPr>
        <p:spPr>
          <a:xfrm>
            <a:off x="273292" y="3556462"/>
            <a:ext cx="1180523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B29C9BF-63AD-3074-6897-63B1A7C10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43F-EBAE-48FE-B9A6-9703644CBAD4}" type="slidenum">
              <a:rPr lang="fr-FR" smtClean="0"/>
              <a:t>3</a:t>
            </a:fld>
            <a:endParaRPr lang="fr-FR"/>
          </a:p>
        </p:txBody>
      </p:sp>
      <p:pic>
        <p:nvPicPr>
          <p:cNvPr id="6" name="Image 5" descr="Une image contenant sol, plein air, gravier, Galet&#10;&#10;Le contenu généré par l’IA peut être incorrect.">
            <a:extLst>
              <a:ext uri="{FF2B5EF4-FFF2-40B4-BE49-F238E27FC236}">
                <a16:creationId xmlns:a16="http://schemas.microsoft.com/office/drawing/2014/main" id="{9A87822E-19C6-E249-6C3C-A31CDEC26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558" y="282227"/>
            <a:ext cx="4291584" cy="3218688"/>
          </a:xfrm>
          <a:prstGeom prst="rect">
            <a:avLst/>
          </a:prstGeom>
        </p:spPr>
      </p:pic>
      <p:pic>
        <p:nvPicPr>
          <p:cNvPr id="12" name="Image 11" descr="Une image contenant plein air, neige, sol, nature&#10;&#10;Le contenu généré par l’IA peut être incorrect.">
            <a:extLst>
              <a:ext uri="{FF2B5EF4-FFF2-40B4-BE49-F238E27FC236}">
                <a16:creationId xmlns:a16="http://schemas.microsoft.com/office/drawing/2014/main" id="{D29130CF-1C5A-129A-310D-40B9E08085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317" y="3605271"/>
            <a:ext cx="4291584" cy="32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027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0721B-D7AB-DF41-BBFB-5FF5D1AB8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carte, nature&#10;&#10;Le contenu généré par l’IA peut être incorrect.">
            <a:extLst>
              <a:ext uri="{FF2B5EF4-FFF2-40B4-BE49-F238E27FC236}">
                <a16:creationId xmlns:a16="http://schemas.microsoft.com/office/drawing/2014/main" id="{BD3E965D-3E1F-B491-1B1B-3BD5362CE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675" y="311039"/>
            <a:ext cx="4291584" cy="321868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BECC7C4-53BE-8B33-99E6-39B62EF6EF21}"/>
              </a:ext>
            </a:extLst>
          </p:cNvPr>
          <p:cNvSpPr txBox="1"/>
          <p:nvPr/>
        </p:nvSpPr>
        <p:spPr>
          <a:xfrm>
            <a:off x="183561" y="560047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600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F106082-7D10-6E2C-4FF8-76AA9931CE94}"/>
              </a:ext>
            </a:extLst>
          </p:cNvPr>
          <p:cNvSpPr txBox="1"/>
          <p:nvPr/>
        </p:nvSpPr>
        <p:spPr>
          <a:xfrm>
            <a:off x="2748442" y="34041"/>
            <a:ext cx="390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461 02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6AFB20F2-94AD-C6B5-4681-ADF0B1F32726}"/>
              </a:ext>
            </a:extLst>
          </p:cNvPr>
          <p:cNvCxnSpPr/>
          <p:nvPr/>
        </p:nvCxnSpPr>
        <p:spPr>
          <a:xfrm>
            <a:off x="273292" y="3556462"/>
            <a:ext cx="1180523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Légende : flèche courbée 8">
            <a:extLst>
              <a:ext uri="{FF2B5EF4-FFF2-40B4-BE49-F238E27FC236}">
                <a16:creationId xmlns:a16="http://schemas.microsoft.com/office/drawing/2014/main" id="{8EBD00A8-EFA4-802D-9DE0-0BC376D9E32F}"/>
              </a:ext>
            </a:extLst>
          </p:cNvPr>
          <p:cNvSpPr/>
          <p:nvPr/>
        </p:nvSpPr>
        <p:spPr>
          <a:xfrm>
            <a:off x="393626" y="1031162"/>
            <a:ext cx="988859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70515"/>
              <a:gd name="adj6" fmla="val 369984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Cu</a:t>
            </a:r>
          </a:p>
        </p:txBody>
      </p:sp>
      <p:sp>
        <p:nvSpPr>
          <p:cNvPr id="10" name="Légende : flèche courbée 9">
            <a:extLst>
              <a:ext uri="{FF2B5EF4-FFF2-40B4-BE49-F238E27FC236}">
                <a16:creationId xmlns:a16="http://schemas.microsoft.com/office/drawing/2014/main" id="{3E76258B-F312-F8FB-9282-88C8E2E0C978}"/>
              </a:ext>
            </a:extLst>
          </p:cNvPr>
          <p:cNvSpPr/>
          <p:nvPr/>
        </p:nvSpPr>
        <p:spPr>
          <a:xfrm>
            <a:off x="393625" y="2363729"/>
            <a:ext cx="988859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144925"/>
              <a:gd name="adj6" fmla="val 347060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MoS2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A351FFD-41F5-ABE6-C746-6810BDDF1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43F-EBAE-48FE-B9A6-9703644CBAD4}" type="slidenum">
              <a:rPr lang="fr-FR" smtClean="0"/>
              <a:t>4</a:t>
            </a:fld>
            <a:endParaRPr lang="fr-FR"/>
          </a:p>
        </p:txBody>
      </p:sp>
      <p:pic>
        <p:nvPicPr>
          <p:cNvPr id="15" name="Image 14" descr="Une image contenant sol&#10;&#10;Le contenu généré par l’IA peut être incorrect.">
            <a:extLst>
              <a:ext uri="{FF2B5EF4-FFF2-40B4-BE49-F238E27FC236}">
                <a16:creationId xmlns:a16="http://schemas.microsoft.com/office/drawing/2014/main" id="{49ED5F72-7097-542D-A797-DB1D7EFA4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236" y="3605271"/>
            <a:ext cx="4291584" cy="3218688"/>
          </a:xfrm>
          <a:prstGeom prst="rect">
            <a:avLst/>
          </a:prstGeom>
        </p:spPr>
      </p:pic>
      <p:pic>
        <p:nvPicPr>
          <p:cNvPr id="17" name="Image 16" descr="Une image contenant marron, sol&#10;&#10;Le contenu généré par l’IA peut être incorrect.">
            <a:extLst>
              <a:ext uri="{FF2B5EF4-FFF2-40B4-BE49-F238E27FC236}">
                <a16:creationId xmlns:a16="http://schemas.microsoft.com/office/drawing/2014/main" id="{B31F5234-444E-4558-36A2-666465EB86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669" y="311040"/>
            <a:ext cx="4291584" cy="3218688"/>
          </a:xfrm>
          <a:prstGeom prst="rect">
            <a:avLst/>
          </a:prstGeom>
        </p:spPr>
      </p:pic>
      <p:sp>
        <p:nvSpPr>
          <p:cNvPr id="22" name="Légende : flèche courbée 21">
            <a:extLst>
              <a:ext uri="{FF2B5EF4-FFF2-40B4-BE49-F238E27FC236}">
                <a16:creationId xmlns:a16="http://schemas.microsoft.com/office/drawing/2014/main" id="{F56EA846-C628-920C-761F-EF6399D8A7DF}"/>
              </a:ext>
            </a:extLst>
          </p:cNvPr>
          <p:cNvSpPr/>
          <p:nvPr/>
        </p:nvSpPr>
        <p:spPr>
          <a:xfrm>
            <a:off x="273292" y="5137953"/>
            <a:ext cx="988859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209358"/>
              <a:gd name="adj6" fmla="val 375081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MoS2</a:t>
            </a: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DACF90EB-6114-4B9A-BF6B-6D1D6A8CC466}"/>
              </a:ext>
            </a:extLst>
          </p:cNvPr>
          <p:cNvCxnSpPr/>
          <p:nvPr/>
        </p:nvCxnSpPr>
        <p:spPr>
          <a:xfrm flipV="1">
            <a:off x="1450109" y="4137891"/>
            <a:ext cx="2142836" cy="122225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0392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FB20E-C252-2C78-E6D0-19C2CFD68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carte&#10;&#10;Le contenu généré par l’IA peut être incorrect.">
            <a:extLst>
              <a:ext uri="{FF2B5EF4-FFF2-40B4-BE49-F238E27FC236}">
                <a16:creationId xmlns:a16="http://schemas.microsoft.com/office/drawing/2014/main" id="{8A877831-459B-9575-0CDC-1D7D66A86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48" y="3605271"/>
            <a:ext cx="4291584" cy="3218688"/>
          </a:xfrm>
          <a:prstGeom prst="rect">
            <a:avLst/>
          </a:prstGeom>
        </p:spPr>
      </p:pic>
      <p:pic>
        <p:nvPicPr>
          <p:cNvPr id="4" name="Image 3" descr="Une image contenant sol&#10;&#10;Le contenu généré par l’IA peut être incorrect.">
            <a:extLst>
              <a:ext uri="{FF2B5EF4-FFF2-40B4-BE49-F238E27FC236}">
                <a16:creationId xmlns:a16="http://schemas.microsoft.com/office/drawing/2014/main" id="{BD838902-615F-976B-50DD-4ACDA77BB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48" y="324407"/>
            <a:ext cx="4291584" cy="321868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E23B3D1-9430-DE7E-E36F-70229310FD4D}"/>
              </a:ext>
            </a:extLst>
          </p:cNvPr>
          <p:cNvSpPr txBox="1"/>
          <p:nvPr/>
        </p:nvSpPr>
        <p:spPr>
          <a:xfrm>
            <a:off x="183561" y="560047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600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81BD4E7-1BFA-C956-70BE-F02CB7C68441}"/>
              </a:ext>
            </a:extLst>
          </p:cNvPr>
          <p:cNvSpPr txBox="1"/>
          <p:nvPr/>
        </p:nvSpPr>
        <p:spPr>
          <a:xfrm>
            <a:off x="2748442" y="34041"/>
            <a:ext cx="390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461 02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851F72EE-D281-9729-7CBC-45CA49222BB3}"/>
              </a:ext>
            </a:extLst>
          </p:cNvPr>
          <p:cNvCxnSpPr/>
          <p:nvPr/>
        </p:nvCxnSpPr>
        <p:spPr>
          <a:xfrm>
            <a:off x="273292" y="3556462"/>
            <a:ext cx="1180523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Légende : flèche courbée 8">
            <a:extLst>
              <a:ext uri="{FF2B5EF4-FFF2-40B4-BE49-F238E27FC236}">
                <a16:creationId xmlns:a16="http://schemas.microsoft.com/office/drawing/2014/main" id="{13DB9A56-5DDA-C138-52D8-695E5753A6F9}"/>
              </a:ext>
            </a:extLst>
          </p:cNvPr>
          <p:cNvSpPr/>
          <p:nvPr/>
        </p:nvSpPr>
        <p:spPr>
          <a:xfrm>
            <a:off x="393626" y="1031162"/>
            <a:ext cx="988859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-47958"/>
              <a:gd name="adj6" fmla="val 367182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Cu</a:t>
            </a:r>
          </a:p>
        </p:txBody>
      </p:sp>
      <p:sp>
        <p:nvSpPr>
          <p:cNvPr id="10" name="Légende : flèche courbée 9">
            <a:extLst>
              <a:ext uri="{FF2B5EF4-FFF2-40B4-BE49-F238E27FC236}">
                <a16:creationId xmlns:a16="http://schemas.microsoft.com/office/drawing/2014/main" id="{38668963-127D-ADFB-4E54-02AE18163C6A}"/>
              </a:ext>
            </a:extLst>
          </p:cNvPr>
          <p:cNvSpPr/>
          <p:nvPr/>
        </p:nvSpPr>
        <p:spPr>
          <a:xfrm>
            <a:off x="393625" y="2363729"/>
            <a:ext cx="988859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232221"/>
              <a:gd name="adj6" fmla="val 361071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MoS2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C904D5-7B73-1D28-84BF-F5741A726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43F-EBAE-48FE-B9A6-9703644CBAD4}" type="slidenum">
              <a:rPr lang="fr-FR" smtClean="0"/>
              <a:t>5</a:t>
            </a:fld>
            <a:endParaRPr lang="fr-FR" dirty="0"/>
          </a:p>
        </p:txBody>
      </p:sp>
      <p:sp>
        <p:nvSpPr>
          <p:cNvPr id="22" name="Légende : flèche courbée 21">
            <a:extLst>
              <a:ext uri="{FF2B5EF4-FFF2-40B4-BE49-F238E27FC236}">
                <a16:creationId xmlns:a16="http://schemas.microsoft.com/office/drawing/2014/main" id="{B813DCC6-E632-0FA5-30A4-C150410B680F}"/>
              </a:ext>
            </a:extLst>
          </p:cNvPr>
          <p:cNvSpPr/>
          <p:nvPr/>
        </p:nvSpPr>
        <p:spPr>
          <a:xfrm>
            <a:off x="273292" y="5137953"/>
            <a:ext cx="988859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340302"/>
              <a:gd name="adj6" fmla="val 549747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MoS2</a:t>
            </a: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150DA4C8-F819-E8EE-9685-68B32D006B14}"/>
              </a:ext>
            </a:extLst>
          </p:cNvPr>
          <p:cNvCxnSpPr>
            <a:cxnSpLocks/>
          </p:cNvCxnSpPr>
          <p:nvPr/>
        </p:nvCxnSpPr>
        <p:spPr>
          <a:xfrm>
            <a:off x="1450109" y="5360143"/>
            <a:ext cx="3348631" cy="50494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 descr="Une image contenant carte, nature&#10;&#10;Le contenu généré par l’IA peut être incorrect.">
            <a:extLst>
              <a:ext uri="{FF2B5EF4-FFF2-40B4-BE49-F238E27FC236}">
                <a16:creationId xmlns:a16="http://schemas.microsoft.com/office/drawing/2014/main" id="{8BF3BBCF-F29D-3C4D-4FF3-CF45ED4DD0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215" y="310260"/>
            <a:ext cx="4291584" cy="3218688"/>
          </a:xfrm>
          <a:prstGeom prst="rect">
            <a:avLst/>
          </a:prstGeom>
        </p:spPr>
      </p:pic>
      <p:sp>
        <p:nvSpPr>
          <p:cNvPr id="18" name="Légende : flèche courbée 17">
            <a:extLst>
              <a:ext uri="{FF2B5EF4-FFF2-40B4-BE49-F238E27FC236}">
                <a16:creationId xmlns:a16="http://schemas.microsoft.com/office/drawing/2014/main" id="{0D734F1A-02CB-BA2B-A964-F3FB47D7CDF0}"/>
              </a:ext>
            </a:extLst>
          </p:cNvPr>
          <p:cNvSpPr/>
          <p:nvPr/>
        </p:nvSpPr>
        <p:spPr>
          <a:xfrm>
            <a:off x="9539052" y="4125017"/>
            <a:ext cx="988859" cy="444381"/>
          </a:xfrm>
          <a:prstGeom prst="borderCallout2">
            <a:avLst>
              <a:gd name="adj1" fmla="val 56460"/>
              <a:gd name="adj2" fmla="val 794"/>
              <a:gd name="adj3" fmla="val 52302"/>
              <a:gd name="adj4" fmla="val -33933"/>
              <a:gd name="adj5" fmla="val -466148"/>
              <a:gd name="adj6" fmla="val -121828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tx1"/>
                </a:solidFill>
              </a:rPr>
              <a:t>Lubolid</a:t>
            </a:r>
            <a:endParaRPr lang="fr-F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77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650C0-1A6C-3C90-CEF4-59009C272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 descr="Une image contenant eau, sol&#10;&#10;Le contenu généré par l’IA peut être incorrect.">
            <a:extLst>
              <a:ext uri="{FF2B5EF4-FFF2-40B4-BE49-F238E27FC236}">
                <a16:creationId xmlns:a16="http://schemas.microsoft.com/office/drawing/2014/main" id="{722B89DF-7420-8E39-1B02-31246B474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226" y="3605271"/>
            <a:ext cx="4291584" cy="3218688"/>
          </a:xfrm>
          <a:prstGeom prst="rect">
            <a:avLst/>
          </a:prstGeom>
        </p:spPr>
      </p:pic>
      <p:pic>
        <p:nvPicPr>
          <p:cNvPr id="7" name="Image 6" descr="Une image contenant sol, nature&#10;&#10;Le contenu généré par l’IA peut être incorrect.">
            <a:extLst>
              <a:ext uri="{FF2B5EF4-FFF2-40B4-BE49-F238E27FC236}">
                <a16:creationId xmlns:a16="http://schemas.microsoft.com/office/drawing/2014/main" id="{7080479D-DBB3-AEC8-A7D4-90152FCE4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402" y="311040"/>
            <a:ext cx="4291584" cy="3218688"/>
          </a:xfrm>
          <a:prstGeom prst="rect">
            <a:avLst/>
          </a:prstGeom>
        </p:spPr>
      </p:pic>
      <p:pic>
        <p:nvPicPr>
          <p:cNvPr id="13" name="Image 12" descr="Une image contenant carte, nature&#10;&#10;Le contenu généré par l’IA peut être incorrect.">
            <a:extLst>
              <a:ext uri="{FF2B5EF4-FFF2-40B4-BE49-F238E27FC236}">
                <a16:creationId xmlns:a16="http://schemas.microsoft.com/office/drawing/2014/main" id="{F6E0CD37-175C-C866-97D3-52A5621090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123" y="311040"/>
            <a:ext cx="4291584" cy="321868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1DC8AA0-D581-2434-1BA9-BE65D77E2618}"/>
              </a:ext>
            </a:extLst>
          </p:cNvPr>
          <p:cNvSpPr txBox="1"/>
          <p:nvPr/>
        </p:nvSpPr>
        <p:spPr>
          <a:xfrm>
            <a:off x="183561" y="560047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600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89C481F-9370-7A01-0559-78724CED9413}"/>
              </a:ext>
            </a:extLst>
          </p:cNvPr>
          <p:cNvSpPr txBox="1"/>
          <p:nvPr/>
        </p:nvSpPr>
        <p:spPr>
          <a:xfrm>
            <a:off x="2748442" y="34041"/>
            <a:ext cx="390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461 02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E076C985-D0F1-A0AD-E0F2-A5E12EE2BB89}"/>
              </a:ext>
            </a:extLst>
          </p:cNvPr>
          <p:cNvCxnSpPr/>
          <p:nvPr/>
        </p:nvCxnSpPr>
        <p:spPr>
          <a:xfrm>
            <a:off x="273292" y="3556462"/>
            <a:ext cx="1180523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Légende : flèche courbée 8">
            <a:extLst>
              <a:ext uri="{FF2B5EF4-FFF2-40B4-BE49-F238E27FC236}">
                <a16:creationId xmlns:a16="http://schemas.microsoft.com/office/drawing/2014/main" id="{5A2191F1-A453-3E4F-9232-3AA654F222CB}"/>
              </a:ext>
            </a:extLst>
          </p:cNvPr>
          <p:cNvSpPr/>
          <p:nvPr/>
        </p:nvSpPr>
        <p:spPr>
          <a:xfrm>
            <a:off x="393626" y="1031162"/>
            <a:ext cx="988859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60123"/>
              <a:gd name="adj6" fmla="val 426027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Cu</a:t>
            </a:r>
          </a:p>
        </p:txBody>
      </p:sp>
      <p:sp>
        <p:nvSpPr>
          <p:cNvPr id="10" name="Légende : flèche courbée 9">
            <a:extLst>
              <a:ext uri="{FF2B5EF4-FFF2-40B4-BE49-F238E27FC236}">
                <a16:creationId xmlns:a16="http://schemas.microsoft.com/office/drawing/2014/main" id="{0C10F590-4693-3A61-C0C5-2333F1BE09BF}"/>
              </a:ext>
            </a:extLst>
          </p:cNvPr>
          <p:cNvSpPr/>
          <p:nvPr/>
        </p:nvSpPr>
        <p:spPr>
          <a:xfrm>
            <a:off x="393625" y="2363729"/>
            <a:ext cx="988859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-137748"/>
              <a:gd name="adj6" fmla="val 492771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MoS2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D9472-2DB9-F8A8-3A3D-309B6E2A3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43F-EBAE-48FE-B9A6-9703644CBAD4}" type="slidenum">
              <a:rPr lang="fr-FR" smtClean="0"/>
              <a:t>6</a:t>
            </a:fld>
            <a:endParaRPr lang="fr-FR" dirty="0"/>
          </a:p>
        </p:txBody>
      </p:sp>
      <p:sp>
        <p:nvSpPr>
          <p:cNvPr id="22" name="Légende : flèche courbée 21">
            <a:extLst>
              <a:ext uri="{FF2B5EF4-FFF2-40B4-BE49-F238E27FC236}">
                <a16:creationId xmlns:a16="http://schemas.microsoft.com/office/drawing/2014/main" id="{314A8760-2B6D-74CF-FC6F-1500AA23BA9F}"/>
              </a:ext>
            </a:extLst>
          </p:cNvPr>
          <p:cNvSpPr/>
          <p:nvPr/>
        </p:nvSpPr>
        <p:spPr>
          <a:xfrm>
            <a:off x="335262" y="5137952"/>
            <a:ext cx="988859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-168925"/>
              <a:gd name="adj6" fmla="val 282611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MoS2</a:t>
            </a: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F4C05379-04C9-3ABE-DD21-DBEAB0B597D3}"/>
              </a:ext>
            </a:extLst>
          </p:cNvPr>
          <p:cNvCxnSpPr>
            <a:cxnSpLocks/>
          </p:cNvCxnSpPr>
          <p:nvPr/>
        </p:nvCxnSpPr>
        <p:spPr>
          <a:xfrm>
            <a:off x="1450109" y="5360143"/>
            <a:ext cx="3796146" cy="7083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égende : flèche courbée 17">
            <a:extLst>
              <a:ext uri="{FF2B5EF4-FFF2-40B4-BE49-F238E27FC236}">
                <a16:creationId xmlns:a16="http://schemas.microsoft.com/office/drawing/2014/main" id="{8E477334-A167-60D7-EDBB-A87B5C1F3C1D}"/>
              </a:ext>
            </a:extLst>
          </p:cNvPr>
          <p:cNvSpPr/>
          <p:nvPr/>
        </p:nvSpPr>
        <p:spPr>
          <a:xfrm>
            <a:off x="9446774" y="3860434"/>
            <a:ext cx="988859" cy="444381"/>
          </a:xfrm>
          <a:prstGeom prst="borderCallout2">
            <a:avLst>
              <a:gd name="adj1" fmla="val 56460"/>
              <a:gd name="adj2" fmla="val 794"/>
              <a:gd name="adj3" fmla="val 52302"/>
              <a:gd name="adj4" fmla="val -33933"/>
              <a:gd name="adj5" fmla="val -678153"/>
              <a:gd name="adj6" fmla="val -59247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tx1"/>
                </a:solidFill>
              </a:rPr>
              <a:t>Lubolid</a:t>
            </a:r>
            <a:endParaRPr lang="fr-FR" sz="1200" dirty="0">
              <a:solidFill>
                <a:schemeClr val="tx1"/>
              </a:solidFill>
            </a:endParaRP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BF70EDE8-4D15-DBEC-F270-156506DCC819}"/>
              </a:ext>
            </a:extLst>
          </p:cNvPr>
          <p:cNvCxnSpPr>
            <a:cxnSpLocks/>
          </p:cNvCxnSpPr>
          <p:nvPr/>
        </p:nvCxnSpPr>
        <p:spPr>
          <a:xfrm flipV="1">
            <a:off x="9134764" y="2363729"/>
            <a:ext cx="806439" cy="163550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380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A30F4-AF22-A3CF-2170-35E9A2D9D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1417C34-2B9B-9A22-3771-52841577D5A0}"/>
              </a:ext>
            </a:extLst>
          </p:cNvPr>
          <p:cNvSpPr txBox="1"/>
          <p:nvPr/>
        </p:nvSpPr>
        <p:spPr>
          <a:xfrm>
            <a:off x="524479" y="1100146"/>
            <a:ext cx="11143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rgbClr val="00B0F0"/>
              </a:solidFill>
            </a:endParaRPr>
          </a:p>
          <a:p>
            <a:endParaRPr lang="en-US" sz="1600" dirty="0"/>
          </a:p>
          <a:p>
            <a:endParaRPr lang="fr-FR" sz="2000" dirty="0"/>
          </a:p>
          <a:p>
            <a:endParaRPr lang="fr-FR" sz="2000" dirty="0">
              <a:solidFill>
                <a:srgbClr val="0070C0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58C37FE-52B8-E032-D9ED-434B1E409707}"/>
              </a:ext>
            </a:extLst>
          </p:cNvPr>
          <p:cNvSpPr txBox="1"/>
          <p:nvPr/>
        </p:nvSpPr>
        <p:spPr>
          <a:xfrm>
            <a:off x="2560320" y="168405"/>
            <a:ext cx="7680960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Nuance 449 02 </a:t>
            </a:r>
            <a:endParaRPr lang="fr-FR" sz="1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30E4BB8-563D-C998-DACB-0F042461B307}"/>
              </a:ext>
            </a:extLst>
          </p:cNvPr>
          <p:cNvSpPr txBox="1"/>
          <p:nvPr/>
        </p:nvSpPr>
        <p:spPr>
          <a:xfrm>
            <a:off x="435637" y="3129552"/>
            <a:ext cx="1072514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Commentaires</a:t>
            </a:r>
            <a:r>
              <a:rPr lang="fr-FR" dirty="0"/>
              <a:t> :</a:t>
            </a:r>
          </a:p>
          <a:p>
            <a:endParaRPr lang="fr-FR" dirty="0"/>
          </a:p>
          <a:p>
            <a:r>
              <a:rPr lang="fr-FR" sz="1400" dirty="0"/>
              <a:t>Examen réalisé sur coupe parallèle à la direction de compression. </a:t>
            </a:r>
          </a:p>
          <a:p>
            <a:r>
              <a:rPr lang="fr-FR" sz="1400" dirty="0"/>
              <a:t>Préparation et enrobage dans résine Epoxy.</a:t>
            </a:r>
          </a:p>
          <a:p>
            <a:r>
              <a:rPr lang="fr-FR" sz="1400" dirty="0"/>
              <a:t> 3 grossissements  : x 50 ( échelle 500 µm ) - x 200 ( échelle 100 µm )  - x 600 ( échelle 50 µm )</a:t>
            </a:r>
          </a:p>
          <a:p>
            <a:endParaRPr lang="fr-FR" sz="1400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4B2687F-4EF2-2257-2F4B-9EAD968AC2C8}"/>
              </a:ext>
            </a:extLst>
          </p:cNvPr>
          <p:cNvSpPr txBox="1"/>
          <p:nvPr/>
        </p:nvSpPr>
        <p:spPr>
          <a:xfrm>
            <a:off x="524479" y="702641"/>
            <a:ext cx="9735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Composition</a:t>
            </a:r>
            <a:r>
              <a:rPr lang="fr-FR" dirty="0"/>
              <a:t> : ( en % massique )</a:t>
            </a:r>
          </a:p>
          <a:p>
            <a:endParaRPr lang="fr-FR" dirty="0"/>
          </a:p>
          <a:p>
            <a:endParaRPr lang="fr-FR" dirty="0"/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449992F6-7926-7066-D97F-A5945CB6B5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140534"/>
              </p:ext>
            </p:extLst>
          </p:nvPr>
        </p:nvGraphicFramePr>
        <p:xfrm>
          <a:off x="524479" y="1188011"/>
          <a:ext cx="11381193" cy="1833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9843">
                  <a:extLst>
                    <a:ext uri="{9D8B030D-6E8A-4147-A177-3AD203B41FA5}">
                      <a16:colId xmlns:a16="http://schemas.microsoft.com/office/drawing/2014/main" val="1219741422"/>
                    </a:ext>
                  </a:extLst>
                </a:gridCol>
                <a:gridCol w="1117114">
                  <a:extLst>
                    <a:ext uri="{9D8B030D-6E8A-4147-A177-3AD203B41FA5}">
                      <a16:colId xmlns:a16="http://schemas.microsoft.com/office/drawing/2014/main" val="408519471"/>
                    </a:ext>
                  </a:extLst>
                </a:gridCol>
                <a:gridCol w="1117114">
                  <a:extLst>
                    <a:ext uri="{9D8B030D-6E8A-4147-A177-3AD203B41FA5}">
                      <a16:colId xmlns:a16="http://schemas.microsoft.com/office/drawing/2014/main" val="3258486407"/>
                    </a:ext>
                  </a:extLst>
                </a:gridCol>
                <a:gridCol w="1117114">
                  <a:extLst>
                    <a:ext uri="{9D8B030D-6E8A-4147-A177-3AD203B41FA5}">
                      <a16:colId xmlns:a16="http://schemas.microsoft.com/office/drawing/2014/main" val="2796837814"/>
                    </a:ext>
                  </a:extLst>
                </a:gridCol>
                <a:gridCol w="1367502">
                  <a:extLst>
                    <a:ext uri="{9D8B030D-6E8A-4147-A177-3AD203B41FA5}">
                      <a16:colId xmlns:a16="http://schemas.microsoft.com/office/drawing/2014/main" val="2539143930"/>
                    </a:ext>
                  </a:extLst>
                </a:gridCol>
                <a:gridCol w="1367502">
                  <a:extLst>
                    <a:ext uri="{9D8B030D-6E8A-4147-A177-3AD203B41FA5}">
                      <a16:colId xmlns:a16="http://schemas.microsoft.com/office/drawing/2014/main" val="1580098395"/>
                    </a:ext>
                  </a:extLst>
                </a:gridCol>
                <a:gridCol w="1367502">
                  <a:extLst>
                    <a:ext uri="{9D8B030D-6E8A-4147-A177-3AD203B41FA5}">
                      <a16:colId xmlns:a16="http://schemas.microsoft.com/office/drawing/2014/main" val="2745967298"/>
                    </a:ext>
                  </a:extLst>
                </a:gridCol>
                <a:gridCol w="1367502">
                  <a:extLst>
                    <a:ext uri="{9D8B030D-6E8A-4147-A177-3AD203B41FA5}">
                      <a16:colId xmlns:a16="http://schemas.microsoft.com/office/drawing/2014/main" val="126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Cuivre Electrolytique léger</a:t>
                      </a:r>
                    </a:p>
                    <a:p>
                      <a:pPr algn="ctr"/>
                      <a:r>
                        <a:rPr lang="fr-FR" sz="1400" dirty="0"/>
                        <a:t>FF2C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/>
                        <a:t>Coke CBH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 err="1"/>
                        <a:t>SiC</a:t>
                      </a:r>
                      <a:r>
                        <a:rPr lang="fr-FR" sz="1400" i="1" dirty="0"/>
                        <a:t> fin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/>
                        <a:t>MoS2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Black mix 049 91</a:t>
                      </a:r>
                    </a:p>
                    <a:p>
                      <a:pPr algn="ctr"/>
                      <a:r>
                        <a:rPr lang="fr-FR" sz="1400" i="1" dirty="0"/>
                        <a:t>Sélecté 0 – 630 µm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228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/>
                        <a:t>Graphite artificiel KS75</a:t>
                      </a:r>
                    </a:p>
                    <a:p>
                      <a:pPr algn="ctr"/>
                      <a:r>
                        <a:rPr lang="fr-FR" sz="1400" i="1" dirty="0"/>
                        <a:t> / 36,23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/>
                        <a:t>Graphite artificiel SFG75</a:t>
                      </a:r>
                    </a:p>
                    <a:p>
                      <a:pPr algn="ctr"/>
                      <a:r>
                        <a:rPr lang="fr-FR" sz="1400" i="1" dirty="0"/>
                        <a:t>/ 36,23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/>
                        <a:t>Graphite naturel Sonora</a:t>
                      </a:r>
                    </a:p>
                    <a:p>
                      <a:pPr algn="ctr"/>
                      <a:r>
                        <a:rPr lang="fr-FR" sz="1400" i="1" dirty="0"/>
                        <a:t>/ 3,64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/>
                        <a:t>Résine phénolique</a:t>
                      </a:r>
                    </a:p>
                    <a:p>
                      <a:pPr algn="ctr"/>
                      <a:r>
                        <a:rPr lang="fr-FR" sz="1400" i="1" dirty="0"/>
                        <a:t>6600 348</a:t>
                      </a:r>
                    </a:p>
                    <a:p>
                      <a:pPr algn="ctr"/>
                      <a:r>
                        <a:rPr lang="fr-FR" sz="1400" i="1" dirty="0"/>
                        <a:t>/ 23,9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144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0,05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2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57,65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954819"/>
                  </a:ext>
                </a:extLst>
              </a:tr>
            </a:tbl>
          </a:graphicData>
        </a:graphic>
      </p:graphicFrame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42A05706-1EA1-AFB2-C6F2-E6D4E9E58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43F-EBAE-48FE-B9A6-9703644CBAD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7472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18AE7-304E-6314-5963-F37967A5B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8EAEF393-082A-DCFA-1D6F-B382E37FE25E}"/>
              </a:ext>
            </a:extLst>
          </p:cNvPr>
          <p:cNvSpPr txBox="1"/>
          <p:nvPr/>
        </p:nvSpPr>
        <p:spPr>
          <a:xfrm>
            <a:off x="183561" y="560047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50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F2EEBC0-3546-AEE2-B637-B45D81D5C322}"/>
              </a:ext>
            </a:extLst>
          </p:cNvPr>
          <p:cNvSpPr txBox="1"/>
          <p:nvPr/>
        </p:nvSpPr>
        <p:spPr>
          <a:xfrm>
            <a:off x="2748442" y="34041"/>
            <a:ext cx="390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449 02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6EABF1F-97A3-F2BD-1E5D-98C65539FE99}"/>
              </a:ext>
            </a:extLst>
          </p:cNvPr>
          <p:cNvSpPr txBox="1"/>
          <p:nvPr/>
        </p:nvSpPr>
        <p:spPr>
          <a:xfrm>
            <a:off x="273292" y="3568819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200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3E256D18-F0B0-6057-8620-EB0034257BA5}"/>
              </a:ext>
            </a:extLst>
          </p:cNvPr>
          <p:cNvCxnSpPr/>
          <p:nvPr/>
        </p:nvCxnSpPr>
        <p:spPr>
          <a:xfrm>
            <a:off x="273292" y="3556462"/>
            <a:ext cx="1180523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436AB39-A156-46C0-5C2D-2B370D3F1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43F-EBAE-48FE-B9A6-9703644CBAD4}" type="slidenum">
              <a:rPr lang="fr-FR" smtClean="0"/>
              <a:t>8</a:t>
            </a:fld>
            <a:endParaRPr lang="fr-FR"/>
          </a:p>
        </p:txBody>
      </p:sp>
      <p:pic>
        <p:nvPicPr>
          <p:cNvPr id="13" name="Image 12" descr="Une image contenant sol, plein air, nature&#10;&#10;Le contenu généré par l’IA peut être incorrect.">
            <a:extLst>
              <a:ext uri="{FF2B5EF4-FFF2-40B4-BE49-F238E27FC236}">
                <a16:creationId xmlns:a16="http://schemas.microsoft.com/office/drawing/2014/main" id="{98EF6DDF-58C7-7C89-FDC7-E9CE9CFCA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851" y="311040"/>
            <a:ext cx="4291584" cy="3218688"/>
          </a:xfrm>
          <a:prstGeom prst="rect">
            <a:avLst/>
          </a:prstGeom>
        </p:spPr>
      </p:pic>
      <p:pic>
        <p:nvPicPr>
          <p:cNvPr id="18" name="Image 17" descr="Une image contenant capture d’écran, carte, sol, plein air&#10;&#10;Le contenu généré par l’IA peut être incorrect.">
            <a:extLst>
              <a:ext uri="{FF2B5EF4-FFF2-40B4-BE49-F238E27FC236}">
                <a16:creationId xmlns:a16="http://schemas.microsoft.com/office/drawing/2014/main" id="{FA0D6F10-7462-F40D-C3C3-A8506D642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026" y="296929"/>
            <a:ext cx="4291584" cy="3218688"/>
          </a:xfrm>
          <a:prstGeom prst="rect">
            <a:avLst/>
          </a:prstGeom>
        </p:spPr>
      </p:pic>
      <p:pic>
        <p:nvPicPr>
          <p:cNvPr id="20" name="Image 19" descr="Une image contenant plein air, sol&#10;&#10;Le contenu généré par l’IA peut être incorrect.">
            <a:extLst>
              <a:ext uri="{FF2B5EF4-FFF2-40B4-BE49-F238E27FC236}">
                <a16:creationId xmlns:a16="http://schemas.microsoft.com/office/drawing/2014/main" id="{1EEAB44D-9519-76B8-2BCC-0C9761ADC2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851" y="3630610"/>
            <a:ext cx="4291584" cy="3218688"/>
          </a:xfrm>
          <a:prstGeom prst="rect">
            <a:avLst/>
          </a:prstGeom>
        </p:spPr>
      </p:pic>
      <p:pic>
        <p:nvPicPr>
          <p:cNvPr id="22" name="Image 21" descr="Une image contenant carte, plein air, montagne&#10;&#10;Le contenu généré par l’IA peut être incorrect.">
            <a:extLst>
              <a:ext uri="{FF2B5EF4-FFF2-40B4-BE49-F238E27FC236}">
                <a16:creationId xmlns:a16="http://schemas.microsoft.com/office/drawing/2014/main" id="{80ADE4CC-D72F-7C19-5F96-2F370E36F9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026" y="3639312"/>
            <a:ext cx="4291584" cy="32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18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F4014-AC8A-A269-3FA1-F35A2E7B8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marron, carte, sol&#10;&#10;Le contenu généré par l’IA peut être incorrect.">
            <a:extLst>
              <a:ext uri="{FF2B5EF4-FFF2-40B4-BE49-F238E27FC236}">
                <a16:creationId xmlns:a16="http://schemas.microsoft.com/office/drawing/2014/main" id="{82F7693D-B1F2-5DA1-F24C-9207053F5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202" y="3617559"/>
            <a:ext cx="4291584" cy="3218688"/>
          </a:xfrm>
          <a:prstGeom prst="rect">
            <a:avLst/>
          </a:prstGeom>
        </p:spPr>
      </p:pic>
      <p:pic>
        <p:nvPicPr>
          <p:cNvPr id="4" name="Image 3" descr="Une image contenant grotte, marron, nature, sol&#10;&#10;Le contenu généré par l’IA peut être incorrect.">
            <a:extLst>
              <a:ext uri="{FF2B5EF4-FFF2-40B4-BE49-F238E27FC236}">
                <a16:creationId xmlns:a16="http://schemas.microsoft.com/office/drawing/2014/main" id="{E3D0A937-C105-C6A8-7043-EEDBFC8C2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202" y="274043"/>
            <a:ext cx="4291584" cy="321868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292675F-9D8F-9512-9F88-79A857A42B3C}"/>
              </a:ext>
            </a:extLst>
          </p:cNvPr>
          <p:cNvSpPr txBox="1"/>
          <p:nvPr/>
        </p:nvSpPr>
        <p:spPr>
          <a:xfrm>
            <a:off x="183561" y="560047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600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1C707CA-F520-B843-36C0-AB66D4F88D9E}"/>
              </a:ext>
            </a:extLst>
          </p:cNvPr>
          <p:cNvSpPr txBox="1"/>
          <p:nvPr/>
        </p:nvSpPr>
        <p:spPr>
          <a:xfrm>
            <a:off x="2748442" y="34041"/>
            <a:ext cx="390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449 02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F4C265E9-6387-0CDA-216F-3C33A10E7DED}"/>
              </a:ext>
            </a:extLst>
          </p:cNvPr>
          <p:cNvCxnSpPr/>
          <p:nvPr/>
        </p:nvCxnSpPr>
        <p:spPr>
          <a:xfrm>
            <a:off x="273292" y="3556462"/>
            <a:ext cx="1180523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Légende : flèche courbée 8">
            <a:extLst>
              <a:ext uri="{FF2B5EF4-FFF2-40B4-BE49-F238E27FC236}">
                <a16:creationId xmlns:a16="http://schemas.microsoft.com/office/drawing/2014/main" id="{D515AD49-48F5-60C5-9666-17B0C90EE8D2}"/>
              </a:ext>
            </a:extLst>
          </p:cNvPr>
          <p:cNvSpPr/>
          <p:nvPr/>
        </p:nvSpPr>
        <p:spPr>
          <a:xfrm>
            <a:off x="393626" y="1031162"/>
            <a:ext cx="988859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70515"/>
              <a:gd name="adj6" fmla="val 369984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Cu</a:t>
            </a:r>
          </a:p>
        </p:txBody>
      </p:sp>
      <p:sp>
        <p:nvSpPr>
          <p:cNvPr id="10" name="Légende : flèche courbée 9">
            <a:extLst>
              <a:ext uri="{FF2B5EF4-FFF2-40B4-BE49-F238E27FC236}">
                <a16:creationId xmlns:a16="http://schemas.microsoft.com/office/drawing/2014/main" id="{2E62DB0A-BFDB-1BA8-D548-8BA71CEEEF59}"/>
              </a:ext>
            </a:extLst>
          </p:cNvPr>
          <p:cNvSpPr/>
          <p:nvPr/>
        </p:nvSpPr>
        <p:spPr>
          <a:xfrm>
            <a:off x="393625" y="2363729"/>
            <a:ext cx="988859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-114885"/>
              <a:gd name="adj6" fmla="val 586175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MoS2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03B1CB-8FA8-24B0-674C-3E963F8EC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43F-EBAE-48FE-B9A6-9703644CBAD4}" type="slidenum">
              <a:rPr lang="fr-FR" smtClean="0"/>
              <a:t>9</a:t>
            </a:fld>
            <a:endParaRPr lang="fr-FR"/>
          </a:p>
        </p:txBody>
      </p:sp>
      <p:sp>
        <p:nvSpPr>
          <p:cNvPr id="22" name="Légende : flèche courbée 21">
            <a:extLst>
              <a:ext uri="{FF2B5EF4-FFF2-40B4-BE49-F238E27FC236}">
                <a16:creationId xmlns:a16="http://schemas.microsoft.com/office/drawing/2014/main" id="{8B170DB0-88A8-CF8A-B5FC-8E5B676858EC}"/>
              </a:ext>
            </a:extLst>
          </p:cNvPr>
          <p:cNvSpPr/>
          <p:nvPr/>
        </p:nvSpPr>
        <p:spPr>
          <a:xfrm>
            <a:off x="273292" y="5137953"/>
            <a:ext cx="988859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63864"/>
              <a:gd name="adj6" fmla="val 488100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tx1"/>
                </a:solidFill>
              </a:rPr>
              <a:t>SiC</a:t>
            </a:r>
            <a:endParaRPr lang="fr-FR" sz="1200" dirty="0">
              <a:solidFill>
                <a:schemeClr val="tx1"/>
              </a:solidFill>
            </a:endParaRPr>
          </a:p>
        </p:txBody>
      </p:sp>
      <p:pic>
        <p:nvPicPr>
          <p:cNvPr id="14" name="Image 13" descr="Une image contenant carte, nature&#10;&#10;Le contenu généré par l’IA peut être incorrect.">
            <a:extLst>
              <a:ext uri="{FF2B5EF4-FFF2-40B4-BE49-F238E27FC236}">
                <a16:creationId xmlns:a16="http://schemas.microsoft.com/office/drawing/2014/main" id="{6FA761CF-E2DF-7927-216E-D95351F273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006" y="3617559"/>
            <a:ext cx="4291584" cy="3218688"/>
          </a:xfrm>
          <a:prstGeom prst="rect">
            <a:avLst/>
          </a:prstGeom>
        </p:spPr>
      </p:pic>
      <p:sp>
        <p:nvSpPr>
          <p:cNvPr id="16" name="Légende : flèche courbée 15">
            <a:extLst>
              <a:ext uri="{FF2B5EF4-FFF2-40B4-BE49-F238E27FC236}">
                <a16:creationId xmlns:a16="http://schemas.microsoft.com/office/drawing/2014/main" id="{B4BE8955-4F4E-D405-6A0B-2F41A6EBE6E2}"/>
              </a:ext>
            </a:extLst>
          </p:cNvPr>
          <p:cNvSpPr/>
          <p:nvPr/>
        </p:nvSpPr>
        <p:spPr>
          <a:xfrm>
            <a:off x="399631" y="1711561"/>
            <a:ext cx="988859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-31746"/>
              <a:gd name="adj6" fmla="val 561889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tx1"/>
                </a:solidFill>
              </a:rPr>
              <a:t>SiC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18" name="Légende : flèche courbée 17">
            <a:extLst>
              <a:ext uri="{FF2B5EF4-FFF2-40B4-BE49-F238E27FC236}">
                <a16:creationId xmlns:a16="http://schemas.microsoft.com/office/drawing/2014/main" id="{EC44F45D-6A2B-45A9-1F9E-DDE4ED02F83E}"/>
              </a:ext>
            </a:extLst>
          </p:cNvPr>
          <p:cNvSpPr/>
          <p:nvPr/>
        </p:nvSpPr>
        <p:spPr>
          <a:xfrm>
            <a:off x="9910212" y="2737905"/>
            <a:ext cx="988859" cy="444381"/>
          </a:xfrm>
          <a:prstGeom prst="borderCallout2">
            <a:avLst>
              <a:gd name="adj1" fmla="val 54381"/>
              <a:gd name="adj2" fmla="val -3876"/>
              <a:gd name="adj3" fmla="val 56459"/>
              <a:gd name="adj4" fmla="val -59152"/>
              <a:gd name="adj5" fmla="val 400577"/>
              <a:gd name="adj6" fmla="val -91006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Coke</a:t>
            </a:r>
          </a:p>
        </p:txBody>
      </p:sp>
      <p:sp>
        <p:nvSpPr>
          <p:cNvPr id="19" name="Légende : flèche courbée 18">
            <a:extLst>
              <a:ext uri="{FF2B5EF4-FFF2-40B4-BE49-F238E27FC236}">
                <a16:creationId xmlns:a16="http://schemas.microsoft.com/office/drawing/2014/main" id="{77A55EA3-D955-B8EC-295A-C3293EA3B785}"/>
              </a:ext>
            </a:extLst>
          </p:cNvPr>
          <p:cNvSpPr/>
          <p:nvPr/>
        </p:nvSpPr>
        <p:spPr>
          <a:xfrm>
            <a:off x="8921353" y="2029269"/>
            <a:ext cx="988859" cy="444381"/>
          </a:xfrm>
          <a:prstGeom prst="borderCallout2">
            <a:avLst>
              <a:gd name="adj1" fmla="val 50225"/>
              <a:gd name="adj2" fmla="val 1728"/>
              <a:gd name="adj3" fmla="val 58537"/>
              <a:gd name="adj4" fmla="val -78767"/>
              <a:gd name="adj5" fmla="val 579327"/>
              <a:gd name="adj6" fmla="val -119027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MoS2</a:t>
            </a:r>
          </a:p>
        </p:txBody>
      </p:sp>
    </p:spTree>
    <p:extLst>
      <p:ext uri="{BB962C8B-B14F-4D97-AF65-F5344CB8AC3E}">
        <p14:creationId xmlns:p14="http://schemas.microsoft.com/office/powerpoint/2010/main" val="16468969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ARTICULATE_PROJECT_OPEN" val="0"/>
  <p:tag name="ARTICULATE_SLIDE_COUNT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hème AVOCarbon">
  <a:themeElements>
    <a:clrScheme name="AVOCarbon">
      <a:dk1>
        <a:sysClr val="windowText" lastClr="000000"/>
      </a:dk1>
      <a:lt1>
        <a:sysClr val="window" lastClr="FFFFFF"/>
      </a:lt1>
      <a:dk2>
        <a:srgbClr val="0E4E78"/>
      </a:dk2>
      <a:lt2>
        <a:srgbClr val="E7E6E6"/>
      </a:lt2>
      <a:accent1>
        <a:srgbClr val="046EAF"/>
      </a:accent1>
      <a:accent2>
        <a:srgbClr val="EF7807"/>
      </a:accent2>
      <a:accent3>
        <a:srgbClr val="585858"/>
      </a:accent3>
      <a:accent4>
        <a:srgbClr val="C5C5C4"/>
      </a:accent4>
      <a:accent5>
        <a:srgbClr val="44546A"/>
      </a:accent5>
      <a:accent6>
        <a:srgbClr val="23C6D7"/>
      </a:accent6>
      <a:hlink>
        <a:srgbClr val="0563C1"/>
      </a:hlink>
      <a:folHlink>
        <a:srgbClr val="954F72"/>
      </a:folHlink>
    </a:clrScheme>
    <a:fontScheme name="AVOCarbon">
      <a:majorFont>
        <a:latin typeface="Montserrat SemiBold"/>
        <a:ea typeface=""/>
        <a:cs typeface=""/>
      </a:majorFont>
      <a:minorFont>
        <a:latin typeface="Hind Madura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A4E79604-DC0D-4C21-939D-020B10802697}" vid="{6D813526-D163-47B6-8E01-EDAD489E580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b7e61cc-f334-469d-aaaf-4a8f5ee00916" xsi:nil="true"/>
    <lcf76f155ced4ddcb4097134ff3c332f xmlns="88e67724-b914-4ddb-a3ed-c03f4903171b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543ECCACD12664994127A2147214A5B" ma:contentTypeVersion="9" ma:contentTypeDescription="Create a new document." ma:contentTypeScope="" ma:versionID="153e3887467d094dc3578392b26fa3e9">
  <xsd:schema xmlns:xsd="http://www.w3.org/2001/XMLSchema" xmlns:xs="http://www.w3.org/2001/XMLSchema" xmlns:p="http://schemas.microsoft.com/office/2006/metadata/properties" xmlns:ns2="88e67724-b914-4ddb-a3ed-c03f4903171b" xmlns:ns3="6b7e61cc-f334-469d-aaaf-4a8f5ee00916" targetNamespace="http://schemas.microsoft.com/office/2006/metadata/properties" ma:root="true" ma:fieldsID="7146a8311a59ee30fef7121f39bfcbd2" ns2:_="" ns3:_="">
    <xsd:import namespace="88e67724-b914-4ddb-a3ed-c03f4903171b"/>
    <xsd:import namespace="6b7e61cc-f334-469d-aaaf-4a8f5ee0091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e67724-b914-4ddb-a3ed-c03f490317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59498ac7-68cc-48ea-a29a-cd5022356a5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7e61cc-f334-469d-aaaf-4a8f5ee00916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d3470d2e-5f06-46f7-8ca3-a6823a438e20}" ma:internalName="TaxCatchAll" ma:showField="CatchAllData" ma:web="6b7e61cc-f334-469d-aaaf-4a8f5ee0091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D74EBF6-0AA8-404B-930F-9978A48F1540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6b7e61cc-f334-469d-aaaf-4a8f5ee00916"/>
    <ds:schemaRef ds:uri="http://purl.org/dc/terms/"/>
    <ds:schemaRef ds:uri="http://schemas.openxmlformats.org/package/2006/metadata/core-properties"/>
    <ds:schemaRef ds:uri="88e67724-b914-4ddb-a3ed-c03f4903171b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775F9E9-8D10-413C-87C5-686D736D40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e67724-b914-4ddb-a3ed-c03f4903171b"/>
    <ds:schemaRef ds:uri="6b7e61cc-f334-469d-aaaf-4a8f5ee009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36D47B9-8A59-4F30-AB2F-756675AAF4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AVOCarbon group PPT model V3</Template>
  <TotalTime>3470</TotalTime>
  <Words>1253</Words>
  <Application>Microsoft Office PowerPoint</Application>
  <PresentationFormat>Widescreen</PresentationFormat>
  <Paragraphs>359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Thème AVOCarbon</vt:lpstr>
      <vt:lpstr>Micrographies nuances métalliques série 2  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AVOCarbon TITLE</dc:title>
  <dc:creator>Karen PERROT</dc:creator>
  <cp:lastModifiedBy>Yannick PECOUL</cp:lastModifiedBy>
  <cp:revision>186</cp:revision>
  <cp:lastPrinted>2024-06-03T13:32:19Z</cp:lastPrinted>
  <dcterms:created xsi:type="dcterms:W3CDTF">2023-07-17T08:30:08Z</dcterms:created>
  <dcterms:modified xsi:type="dcterms:W3CDTF">2026-02-06T08:58:10Z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2303F357-0846-4434-A6AA-574B7640B36F</vt:lpwstr>
  </property>
  <property fmtid="{D5CDD505-2E9C-101B-9397-08002B2CF9AE}" pid="3" name="ArticulatePath">
    <vt:lpwstr>Présentation1</vt:lpwstr>
  </property>
  <property fmtid="{D5CDD505-2E9C-101B-9397-08002B2CF9AE}" pid="4" name="ContentTypeId">
    <vt:lpwstr>0x0101009543ECCACD12664994127A2147214A5B</vt:lpwstr>
  </property>
</Properties>
</file>